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9" r:id="rId2"/>
    <p:sldId id="534" r:id="rId3"/>
    <p:sldId id="549" r:id="rId4"/>
    <p:sldId id="550" r:id="rId5"/>
    <p:sldId id="568" r:id="rId6"/>
    <p:sldId id="543" r:id="rId7"/>
    <p:sldId id="546" r:id="rId8"/>
    <p:sldId id="509" r:id="rId9"/>
    <p:sldId id="548" r:id="rId10"/>
    <p:sldId id="508" r:id="rId11"/>
    <p:sldId id="515" r:id="rId12"/>
    <p:sldId id="519" r:id="rId13"/>
    <p:sldId id="507" r:id="rId14"/>
    <p:sldId id="513" r:id="rId15"/>
    <p:sldId id="570" r:id="rId16"/>
    <p:sldId id="571" r:id="rId17"/>
    <p:sldId id="572" r:id="rId18"/>
    <p:sldId id="573" r:id="rId19"/>
    <p:sldId id="518" r:id="rId20"/>
    <p:sldId id="463" r:id="rId21"/>
    <p:sldId id="474" r:id="rId22"/>
    <p:sldId id="569" r:id="rId23"/>
    <p:sldId id="564" r:id="rId24"/>
    <p:sldId id="562" r:id="rId25"/>
    <p:sldId id="502" r:id="rId26"/>
    <p:sldId id="499" r:id="rId27"/>
    <p:sldId id="559" r:id="rId28"/>
    <p:sldId id="575" r:id="rId29"/>
    <p:sldId id="560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-112" y="-696"/>
      </p:cViewPr>
      <p:guideLst>
        <p:guide orient="horz" pos="13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FCB10-135C-784B-9841-A1DCCBBCD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39E01-0663-BD42-A841-A6EB9BDD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8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2007-2010</a:t>
            </a:r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2AF2DC-82BF-A547-9DD5-F8B016CCA0C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71C2-2719-3047-88C5-35F949B4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E306-1CC2-424E-844B-375B0EAF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EA1D-3A1C-B245-9CC7-ED005E2B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2AEA-262C-C346-9043-0822916D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4378-5563-0C49-A6DE-5421852B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163B-0FCA-A841-867E-B5C670DCA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1144-8C52-4E41-8577-5DFF9677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601D-D91B-FB40-B43C-0DC82FA6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6D3C-F30B-8E40-91E5-A104DE68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2948-6278-1740-9BF8-2398BF72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715B-D93C-9349-8D8C-C34471B8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3A58518-FD13-5C48-B248-304FAD68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t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Transforming DNA </a:t>
            </a:r>
            <a:r>
              <a:rPr lang="en-US" sz="4000" b="1" dirty="0" smtClean="0"/>
              <a:t>Evidence</a:t>
            </a:r>
            <a:br>
              <a:rPr lang="en-US" sz="4000" b="1" dirty="0" smtClean="0"/>
            </a:br>
            <a:r>
              <a:rPr lang="en-US" sz="4000" b="1" dirty="0" smtClean="0"/>
              <a:t>into </a:t>
            </a:r>
            <a:r>
              <a:rPr lang="en-US" sz="4000" b="1" dirty="0"/>
              <a:t>Reliable Information: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Computers</a:t>
            </a:r>
            <a:r>
              <a:rPr lang="en-US" sz="4000" b="1" dirty="0"/>
              <a:t>, Science and Society</a:t>
            </a:r>
            <a:endParaRPr lang="en-US" sz="4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4817890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</a:t>
            </a: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Pittsburgh,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33398" y="2646530"/>
            <a:ext cx="66688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Pathology Informatics Summit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Association for Pathology Informatics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May, 2017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Unreliable </a:t>
            </a:r>
            <a:r>
              <a:rPr lang="en-US" dirty="0" smtClean="0">
                <a:latin typeface="Arial" charset="0"/>
              </a:rPr>
              <a:t>DNA mixture </a:t>
            </a:r>
            <a:r>
              <a:rPr lang="en-US" dirty="0">
                <a:latin typeface="Arial" charset="0"/>
              </a:rPr>
              <a:t>statistics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Helvetica" charset="0"/>
              </a:rPr>
              <a:t>NIST (Commerce Department) study in 2005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</a:rPr>
              <a:t>Two contributor mixture data, known victim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3038"/>
            <a:ext cx="45720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124575" y="468947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31 thousand (4)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254750" y="3675063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213 trillion (14)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962400" y="3733800"/>
            <a:ext cx="762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3962400" y="4757738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66800" y="6248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660066"/>
                </a:solidFill>
              </a:rPr>
              <a:t>Forensic DNA labs put on notice ten years ago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6019800" y="26670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When not</a:t>
            </a:r>
          </a:p>
          <a:p>
            <a:pPr algn="ctr"/>
            <a:r>
              <a:rPr lang="en-US"/>
              <a:t>“inconclusive”: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2005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Biased DNA </a:t>
            </a:r>
            <a:r>
              <a:rPr lang="en-US" dirty="0">
                <a:latin typeface="Arial" charset="0"/>
              </a:rPr>
              <a:t>workflow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17475" y="1846263"/>
            <a:ext cx="2787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(1)</a:t>
            </a:r>
          </a:p>
          <a:p>
            <a:r>
              <a:rPr lang="en-US" dirty="0">
                <a:solidFill>
                  <a:srgbClr val="0000FF"/>
                </a:solidFill>
              </a:rPr>
              <a:t>Choose data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240088" y="1846263"/>
            <a:ext cx="273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(3)</a:t>
            </a:r>
          </a:p>
          <a:p>
            <a:r>
              <a:rPr lang="en-US">
                <a:solidFill>
                  <a:srgbClr val="0000FF"/>
                </a:solidFill>
              </a:rPr>
              <a:t>Person decides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302375" y="1846263"/>
            <a:ext cx="2593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(2)</a:t>
            </a:r>
          </a:p>
          <a:p>
            <a:r>
              <a:rPr lang="en-US">
                <a:solidFill>
                  <a:srgbClr val="0000FF"/>
                </a:solidFill>
              </a:rPr>
              <a:t>Calculate statistic</a:t>
            </a:r>
          </a:p>
        </p:txBody>
      </p:sp>
      <p:pic>
        <p:nvPicPr>
          <p:cNvPr id="31749" name="Picture 7" descr="school-girl-using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736850"/>
            <a:ext cx="14525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 descr="NASre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970463"/>
            <a:ext cx="11064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2133600" y="5216525"/>
            <a:ext cx="479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• Put people in the process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To overcome software limits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And introduce human bias</a:t>
            </a:r>
          </a:p>
        </p:txBody>
      </p:sp>
      <p:pic>
        <p:nvPicPr>
          <p:cNvPr id="31752" name="Picture 2" descr="sh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727575"/>
            <a:ext cx="10858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 descr="ino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855913"/>
            <a:ext cx="18526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2" descr="comp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24150"/>
            <a:ext cx="1098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2010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609594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Falsely identify innocent people</a:t>
            </a:r>
            <a:endParaRPr lang="en-US" dirty="0">
              <a:latin typeface="Arial" charset="0"/>
            </a:endParaRPr>
          </a:p>
        </p:txBody>
      </p:sp>
      <p:pic>
        <p:nvPicPr>
          <p:cNvPr id="92163" name="Picture 2" descr="MIX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27200"/>
            <a:ext cx="6605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2015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Mixture </a:t>
            </a:r>
            <a:r>
              <a:rPr lang="en-US" dirty="0" smtClean="0">
                <a:latin typeface="Arial" charset="0"/>
              </a:rPr>
              <a:t>statistics shut </a:t>
            </a:r>
            <a:r>
              <a:rPr lang="en-US" dirty="0">
                <a:latin typeface="Arial" charset="0"/>
              </a:rPr>
              <a:t>down labs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637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0"/>
                </a:solidFill>
              </a:rPr>
              <a:t>“National accreditation board suspends all DNA testing at D.C. crime lab”</a:t>
            </a:r>
          </a:p>
          <a:p>
            <a:pPr algn="ctr">
              <a:defRPr/>
            </a:pPr>
            <a:r>
              <a:rPr lang="en-US" dirty="0">
                <a:latin typeface="Lucida Blackletter"/>
                <a:cs typeface="Lucida Blackletter"/>
              </a:rPr>
              <a:t>The Washington Post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2015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Blackletter"/>
              <a:cs typeface="Lucida Blackletter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Did not comply with FBI standards</a:t>
            </a:r>
            <a:endParaRPr lang="en-US" dirty="0">
              <a:solidFill>
                <a:srgbClr val="FF0000"/>
              </a:solidFill>
              <a:latin typeface="Lucida Blackletter"/>
              <a:cs typeface="Lucida Blackletter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“New protocol leads to reviews of 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‘mixed DNA’ evidence”</a:t>
            </a:r>
          </a:p>
          <a:p>
            <a:pPr algn="ctr"/>
            <a:r>
              <a:rPr lang="en-US">
                <a:latin typeface="Lucida Blackletter" charset="0"/>
                <a:cs typeface="Lucida Blackletter" charset="0"/>
              </a:rPr>
              <a:t>The Texas Tribune </a:t>
            </a:r>
            <a:r>
              <a:rPr lang="en-US" i="1">
                <a:solidFill>
                  <a:srgbClr val="595959"/>
                </a:solidFill>
              </a:rPr>
              <a:t>September 12, 2015 </a:t>
            </a:r>
            <a:endParaRPr lang="en-US">
              <a:solidFill>
                <a:srgbClr val="595959"/>
              </a:solidFill>
              <a:latin typeface="Lucida Blackletter" charset="0"/>
              <a:cs typeface="Lucida Blackletter" charset="0"/>
            </a:endParaRPr>
          </a:p>
          <a:p>
            <a:pPr algn="ctr"/>
            <a:r>
              <a:rPr lang="hu-HU">
                <a:solidFill>
                  <a:srgbClr val="FF0000"/>
                </a:solidFill>
              </a:rPr>
              <a:t>24,468 lab tests affected</a:t>
            </a:r>
            <a:endParaRPr lang="en-US">
              <a:solidFill>
                <a:srgbClr val="FF0000"/>
              </a:solidFill>
              <a:latin typeface="Lucida Blackletter" charset="0"/>
              <a:cs typeface="Lucida Blacklet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8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Statistics lack </a:t>
            </a:r>
            <a:r>
              <a:rPr lang="en-US" dirty="0">
                <a:latin typeface="Arial" charset="0"/>
              </a:rPr>
              <a:t>scientific basis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847523" y="1636713"/>
            <a:ext cx="7488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Misled </a:t>
            </a:r>
            <a:r>
              <a:rPr lang="en-US" dirty="0" smtClean="0">
                <a:solidFill>
                  <a:srgbClr val="0000FF"/>
                </a:solidFill>
              </a:rPr>
              <a:t>courts for </a:t>
            </a:r>
            <a:r>
              <a:rPr lang="en-US" dirty="0">
                <a:solidFill>
                  <a:srgbClr val="0000FF"/>
                </a:solidFill>
              </a:rPr>
              <a:t>15 years on </a:t>
            </a:r>
            <a:r>
              <a:rPr lang="en-US" dirty="0" smtClean="0">
                <a:solidFill>
                  <a:srgbClr val="0000FF"/>
                </a:solidFill>
              </a:rPr>
              <a:t>countless DNA </a:t>
            </a:r>
            <a:r>
              <a:rPr lang="en-US" dirty="0">
                <a:solidFill>
                  <a:srgbClr val="0000FF"/>
                </a:solidFill>
              </a:rPr>
              <a:t>mixtures</a:t>
            </a:r>
          </a:p>
        </p:txBody>
      </p:sp>
      <p:pic>
        <p:nvPicPr>
          <p:cNvPr id="2150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682875"/>
            <a:ext cx="752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 is always a millio</a:t>
            </a:r>
            <a:r>
              <a:rPr lang="en-US" dirty="0"/>
              <a:t>n</a:t>
            </a:r>
          </a:p>
        </p:txBody>
      </p:sp>
      <p:pic>
        <p:nvPicPr>
          <p:cNvPr id="3" name="Picture 2" descr="Fig 1 no cha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50" y="1769345"/>
            <a:ext cx="5186663" cy="49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information is zero</a:t>
            </a:r>
            <a:endParaRPr lang="en-US" dirty="0"/>
          </a:p>
        </p:txBody>
      </p:sp>
      <p:pic>
        <p:nvPicPr>
          <p:cNvPr id="5" name="Picture 4" descr="Fig 7 norm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660"/>
            <a:ext cx="9144000" cy="4604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27810" y="2154607"/>
            <a:ext cx="4067171" cy="375272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Uncorrelated with information</a:t>
            </a:r>
            <a:endParaRPr lang="en-US" dirty="0"/>
          </a:p>
        </p:txBody>
      </p:sp>
      <p:pic>
        <p:nvPicPr>
          <p:cNvPr id="5" name="Picture 4" descr="Fig 9 corre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5" y="1836897"/>
            <a:ext cx="8230670" cy="502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just counts tests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8642" y="2225953"/>
            <a:ext cx="6735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One-sided Match Statistic</a:t>
            </a:r>
          </a:p>
          <a:p>
            <a:pPr marL="514350" indent="-514350" algn="l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Truncated Normal Distribution</a:t>
            </a:r>
          </a:p>
          <a:p>
            <a:pPr marL="514350" indent="-514350" algn="l">
              <a:buFont typeface="Wingdings" charset="2"/>
              <a:buAutoNum type="arabicPlain"/>
            </a:pPr>
            <a:r>
              <a:rPr lang="en-US" dirty="0">
                <a:solidFill>
                  <a:srgbClr val="0000FF"/>
                </a:solidFill>
              </a:rPr>
              <a:t>Positive Tail Centered at </a:t>
            </a:r>
            <a:r>
              <a:rPr lang="en-US" dirty="0" smtClean="0">
                <a:solidFill>
                  <a:srgbClr val="0000FF"/>
                </a:solidFill>
              </a:rPr>
              <a:t>Zero</a:t>
            </a:r>
            <a:endParaRPr lang="en-US" dirty="0">
              <a:solidFill>
                <a:srgbClr val="0000FF"/>
              </a:solidFill>
            </a:endParaRPr>
          </a:p>
          <a:p>
            <a:pPr marL="514350" indent="-514350" algn="l">
              <a:buFont typeface="Wingdings" charset="2"/>
              <a:buAutoNum type="arabicPlain"/>
            </a:pPr>
            <a:r>
              <a:rPr lang="en-US" dirty="0">
                <a:solidFill>
                  <a:srgbClr val="0000FF"/>
                </a:solidFill>
              </a:rPr>
              <a:t>Uncorrelated with Identification </a:t>
            </a:r>
            <a:r>
              <a:rPr lang="en-US" dirty="0" smtClean="0">
                <a:solidFill>
                  <a:srgbClr val="0000FF"/>
                </a:solidFill>
              </a:rPr>
              <a:t>Information</a:t>
            </a:r>
            <a:endParaRPr lang="en-US" dirty="0">
              <a:solidFill>
                <a:srgbClr val="0000FF"/>
              </a:solidFill>
            </a:endParaRPr>
          </a:p>
          <a:p>
            <a:pPr marL="514350" indent="-514350" algn="l">
              <a:buFont typeface="Wingdings" charset="2"/>
              <a:buAutoNum type="arabicPlain"/>
            </a:pPr>
            <a:r>
              <a:rPr lang="en-US" dirty="0">
                <a:solidFill>
                  <a:srgbClr val="0000FF"/>
                </a:solidFill>
              </a:rPr>
              <a:t>Inclusion Distribution Has a Positive </a:t>
            </a:r>
            <a:r>
              <a:rPr lang="en-US" dirty="0" smtClean="0">
                <a:solidFill>
                  <a:srgbClr val="0000FF"/>
                </a:solidFill>
              </a:rPr>
              <a:t>Mean</a:t>
            </a:r>
            <a:endParaRPr lang="en-US" dirty="0">
              <a:solidFill>
                <a:srgbClr val="0000FF"/>
              </a:solidFill>
            </a:endParaRPr>
          </a:p>
          <a:p>
            <a:pPr marL="514350" indent="-514350" algn="l">
              <a:buFont typeface="Wingdings" charset="2"/>
              <a:buAutoNum type="arabicPlain"/>
            </a:pPr>
            <a:r>
              <a:rPr lang="en-US" dirty="0">
                <a:solidFill>
                  <a:srgbClr val="0000FF"/>
                </a:solidFill>
              </a:rPr>
              <a:t>Law of Large </a:t>
            </a:r>
            <a:r>
              <a:rPr lang="en-US" dirty="0" smtClean="0">
                <a:solidFill>
                  <a:srgbClr val="0000FF"/>
                </a:solidFill>
              </a:rPr>
              <a:t>Numbers</a:t>
            </a:r>
            <a:endParaRPr lang="en-US" dirty="0">
              <a:solidFill>
                <a:srgbClr val="0000FF"/>
              </a:solidFill>
            </a:endParaRPr>
          </a:p>
          <a:p>
            <a:pPr marL="514350" indent="-514350" algn="l">
              <a:buFont typeface="Wingdings" charset="2"/>
              <a:buAutoNum type="arabicPlain"/>
            </a:pPr>
            <a:r>
              <a:rPr lang="en-US" dirty="0">
                <a:solidFill>
                  <a:srgbClr val="0000FF"/>
                </a:solidFill>
              </a:rPr>
              <a:t>Why CPI is Always a </a:t>
            </a:r>
            <a:r>
              <a:rPr lang="en-US" dirty="0" smtClean="0">
                <a:solidFill>
                  <a:srgbClr val="0000FF"/>
                </a:solidFill>
              </a:rPr>
              <a:t>Million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59" y="5471277"/>
            <a:ext cx="547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subjective one-sided match statistic unrelated to </a:t>
            </a:r>
            <a:r>
              <a:rPr lang="en-US" dirty="0" smtClean="0">
                <a:solidFill>
                  <a:srgbClr val="000090"/>
                </a:solidFill>
              </a:rPr>
              <a:t>identification </a:t>
            </a:r>
            <a:r>
              <a:rPr lang="en-US" dirty="0">
                <a:solidFill>
                  <a:srgbClr val="000090"/>
                </a:solidFill>
              </a:rPr>
              <a:t>information </a:t>
            </a:r>
          </a:p>
        </p:txBody>
      </p:sp>
    </p:spTree>
    <p:extLst>
      <p:ext uri="{BB962C8B-B14F-4D97-AF65-F5344CB8AC3E}">
        <p14:creationId xmlns:p14="http://schemas.microsoft.com/office/powerpoint/2010/main" val="136889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TrueAllele</a:t>
            </a:r>
            <a:r>
              <a:rPr lang="en-US" baseline="30000" dirty="0" smtClean="0">
                <a:latin typeface="Arial" charset="0"/>
              </a:rPr>
              <a:t>®</a:t>
            </a:r>
            <a:r>
              <a:rPr lang="en-US" dirty="0" smtClean="0">
                <a:latin typeface="Arial" charset="0"/>
              </a:rPr>
              <a:t> computer technology</a:t>
            </a:r>
            <a:endParaRPr lang="en-US" dirty="0">
              <a:latin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162049" y="2336272"/>
            <a:ext cx="676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000090"/>
                </a:solidFill>
              </a:rPr>
              <a:t>• Accurate. </a:t>
            </a:r>
            <a:r>
              <a:rPr lang="en-US" dirty="0">
                <a:solidFill>
                  <a:srgbClr val="0000FF"/>
                </a:solidFill>
              </a:rPr>
              <a:t>34 validation studies, 7 published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Objective. </a:t>
            </a:r>
            <a:r>
              <a:rPr lang="en-US" dirty="0">
                <a:solidFill>
                  <a:srgbClr val="0000FF"/>
                </a:solidFill>
              </a:rPr>
              <a:t>Workflow removes human bias 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Accepted. </a:t>
            </a:r>
            <a:r>
              <a:rPr lang="en-US" dirty="0" smtClean="0">
                <a:solidFill>
                  <a:srgbClr val="0000FF"/>
                </a:solidFill>
              </a:rPr>
              <a:t>Reported in 37 states, used by labs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Transparent. </a:t>
            </a:r>
            <a:r>
              <a:rPr lang="en-US" dirty="0">
                <a:solidFill>
                  <a:srgbClr val="0000FF"/>
                </a:solidFill>
              </a:rPr>
              <a:t>Give math, software (4GB DVD)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Neutral. </a:t>
            </a:r>
            <a:r>
              <a:rPr lang="en-US" dirty="0">
                <a:solidFill>
                  <a:srgbClr val="0000FF"/>
                </a:solidFill>
              </a:rPr>
              <a:t>Can statistically include or exclude</a:t>
            </a:r>
          </a:p>
        </p:txBody>
      </p:sp>
    </p:spTree>
    <p:extLst>
      <p:ext uri="{BB962C8B-B14F-4D97-AF65-F5344CB8AC3E}">
        <p14:creationId xmlns:p14="http://schemas.microsoft.com/office/powerpoint/2010/main" val="189545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Academy of Sciences</a:t>
            </a:r>
            <a:endParaRPr lang="en-US" dirty="0"/>
          </a:p>
        </p:txBody>
      </p:sp>
      <p:pic>
        <p:nvPicPr>
          <p:cNvPr id="3" name="Picture 1" descr="NAS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091796"/>
            <a:ext cx="2605087" cy="39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1201" y="2785531"/>
            <a:ext cx="3386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Trouble in River City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2009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Where’s the “science” in Forensic Science?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2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Wolfe sisters </a:t>
            </a:r>
            <a:r>
              <a:rPr lang="en-US" dirty="0"/>
              <a:t>h</a:t>
            </a:r>
            <a:r>
              <a:rPr lang="en-US" dirty="0" smtClean="0"/>
              <a:t>omicide</a:t>
            </a:r>
            <a:endParaRPr lang="en-US" dirty="0"/>
          </a:p>
        </p:txBody>
      </p:sp>
      <p:pic>
        <p:nvPicPr>
          <p:cNvPr id="3" name="Picture 2" descr="WolfeSi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67930"/>
            <a:ext cx="3420533" cy="3783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681" y="5588000"/>
            <a:ext cx="71086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On February 6, 2014, Susan Wolfe (44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and </a:t>
            </a:r>
            <a:r>
              <a:rPr lang="en-US" dirty="0">
                <a:solidFill>
                  <a:srgbClr val="660066"/>
                </a:solidFill>
              </a:rPr>
              <a:t>her younger sister Sarah (</a:t>
            </a:r>
            <a:r>
              <a:rPr lang="en-US" dirty="0" smtClean="0">
                <a:solidFill>
                  <a:srgbClr val="660066"/>
                </a:solidFill>
              </a:rPr>
              <a:t>38, left)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were </a:t>
            </a:r>
            <a:r>
              <a:rPr lang="en-US" dirty="0">
                <a:solidFill>
                  <a:srgbClr val="660066"/>
                </a:solidFill>
              </a:rPr>
              <a:t>killed </a:t>
            </a:r>
            <a:r>
              <a:rPr lang="en-US" dirty="0" smtClean="0">
                <a:solidFill>
                  <a:srgbClr val="660066"/>
                </a:solidFill>
              </a:rPr>
              <a:t>in </a:t>
            </a:r>
            <a:r>
              <a:rPr lang="en-US" dirty="0">
                <a:solidFill>
                  <a:srgbClr val="660066"/>
                </a:solidFill>
              </a:rPr>
              <a:t>their East Liberty home in Pittsburgh. </a:t>
            </a:r>
          </a:p>
        </p:txBody>
      </p:sp>
    </p:spTree>
    <p:extLst>
      <p:ext uri="{BB962C8B-B14F-4D97-AF65-F5344CB8AC3E}">
        <p14:creationId xmlns:p14="http://schemas.microsoft.com/office/powerpoint/2010/main" val="2293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No conclusions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Contamination, 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Insufficient </a:t>
            </a:r>
            <a:r>
              <a:rPr lang="en-US" dirty="0">
                <a:solidFill>
                  <a:srgbClr val="FF0000"/>
                </a:solidFill>
              </a:rPr>
              <a:t>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Cannot be excluded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Too complex, no 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67934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Thresholds failed to interpret most DNA mixtures</a:t>
            </a:r>
          </a:p>
        </p:txBody>
      </p:sp>
    </p:spTree>
    <p:extLst>
      <p:ext uri="{BB962C8B-B14F-4D97-AF65-F5344CB8AC3E}">
        <p14:creationId xmlns:p14="http://schemas.microsoft.com/office/powerpoint/2010/main" val="309854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20.5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Susan Wolfe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6.06 </a:t>
            </a:r>
            <a:r>
              <a:rPr lang="en-US" dirty="0" smtClean="0">
                <a:solidFill>
                  <a:srgbClr val="008000"/>
                </a:solidFill>
              </a:rPr>
              <a:t>trillion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9.37 </a:t>
            </a:r>
            <a:r>
              <a:rPr lang="en-US" dirty="0" smtClean="0">
                <a:solidFill>
                  <a:srgbClr val="008000"/>
                </a:solidFill>
              </a:rPr>
              <a:t>million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385 </a:t>
            </a:r>
            <a:r>
              <a:rPr lang="en-US" dirty="0" smtClean="0">
                <a:solidFill>
                  <a:srgbClr val="008000"/>
                </a:solidFill>
              </a:rPr>
              <a:t>billion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 smtClean="0"/>
              <a:t>	</a:t>
            </a:r>
            <a:r>
              <a:rPr lang="en-US" dirty="0">
                <a:solidFill>
                  <a:srgbClr val="008000"/>
                </a:solidFill>
              </a:rPr>
              <a:t>25.7 </a:t>
            </a:r>
            <a:r>
              <a:rPr lang="en-US" dirty="0" smtClean="0">
                <a:solidFill>
                  <a:srgbClr val="008000"/>
                </a:solidFill>
              </a:rPr>
              <a:t>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300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crime lab reported 5 DNA mixture matches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found 17 matches on the same data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Allen Wade Found Guilty On All Counts In East Liberty Sisters’ Slaying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141143"/>
            <a:ext cx="8729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PITTSBURGH (KDKA/AP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 A </a:t>
            </a:r>
            <a:r>
              <a:rPr lang="en-US" dirty="0">
                <a:solidFill>
                  <a:srgbClr val="0000FF"/>
                </a:solidFill>
              </a:rPr>
              <a:t>man accused of killing two sisters who lived next door to him in East Liberty has been found guilty on all counts.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Allen </a:t>
            </a:r>
            <a:r>
              <a:rPr lang="en-US" dirty="0">
                <a:solidFill>
                  <a:srgbClr val="0000FF"/>
                </a:solidFill>
              </a:rPr>
              <a:t>Wade was accused of shooting Sarah and Susan Wolfe after they returned from work on Feb. 6, 2014, apparently to steal a bank card.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On </a:t>
            </a:r>
            <a:r>
              <a:rPr lang="en-US" dirty="0">
                <a:solidFill>
                  <a:srgbClr val="0000FF"/>
                </a:solidFill>
              </a:rPr>
              <a:t>Monday morning, a jury found Wade guilty of first-degree murder, robbery, burglary and theft by unlawful taking.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733" y="2175934"/>
            <a:ext cx="446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CBS News, May 23, 2016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5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dora_h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 b="19994"/>
          <a:stretch/>
        </p:blipFill>
        <p:spPr>
          <a:xfrm>
            <a:off x="1604458" y="4563533"/>
            <a:ext cx="2160436" cy="1972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4537" y="3022596"/>
            <a:ext cx="7255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90"/>
                </a:solidFill>
              </a:rPr>
              <a:t>hat left from a burglary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000090"/>
                </a:solidFill>
              </a:rPr>
              <a:t>Wolfe sister’s home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six weeks </a:t>
            </a:r>
            <a:r>
              <a:rPr lang="en-US" dirty="0">
                <a:solidFill>
                  <a:srgbClr val="FF0000"/>
                </a:solidFill>
              </a:rPr>
              <a:t>before the murder </a:t>
            </a:r>
            <a:r>
              <a:rPr lang="en-US" dirty="0" smtClean="0"/>
              <a:t>matched</a:t>
            </a:r>
          </a:p>
          <a:p>
            <a:r>
              <a:rPr lang="en-US" dirty="0" smtClean="0"/>
              <a:t>Allen Wade </a:t>
            </a:r>
            <a:r>
              <a:rPr lang="en-US" dirty="0"/>
              <a:t>with a </a:t>
            </a:r>
            <a:r>
              <a:rPr lang="en-US" dirty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Thresholds failed to interpret DNA </a:t>
            </a:r>
            <a:r>
              <a:rPr lang="en-US" dirty="0" smtClean="0">
                <a:solidFill>
                  <a:srgbClr val="FF0000"/>
                </a:solidFill>
              </a:rPr>
              <a:t>mixture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succeeded on </a:t>
            </a:r>
            <a:r>
              <a:rPr lang="en-US" dirty="0" smtClean="0">
                <a:solidFill>
                  <a:srgbClr val="008000"/>
                </a:solidFill>
              </a:rPr>
              <a:t>the same data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162" y="5232400"/>
            <a:ext cx="354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+mn-lt"/>
                <a:cs typeface="Times New Roman"/>
              </a:rPr>
              <a:t>Preventable Crime</a:t>
            </a:r>
            <a:endParaRPr lang="en-US" sz="2800" b="1" dirty="0">
              <a:solidFill>
                <a:srgbClr val="660066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371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-42335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  </a:t>
            </a:r>
            <a:endParaRPr lang="en-US" sz="3600" dirty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20870"/>
              </p:ext>
            </p:extLst>
          </p:nvPr>
        </p:nvGraphicFramePr>
        <p:xfrm>
          <a:off x="319720" y="383392"/>
          <a:ext cx="8381999" cy="647765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524000"/>
                <a:gridCol w="1652480"/>
                <a:gridCol w="2205646"/>
                <a:gridCol w="1574391"/>
                <a:gridCol w="1425482"/>
              </a:tblGrid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Crime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Evidence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Defendant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Outcome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Sentence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Ralph </a:t>
                      </a:r>
                      <a:r>
                        <a:rPr lang="en-US" sz="1100" dirty="0" err="1" smtClean="0"/>
                        <a:t>Skundrich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75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gun, 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Leland Davis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23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Akaninyene</a:t>
                      </a:r>
                      <a:r>
                        <a:rPr lang="en-US" sz="1100" dirty="0" smtClean="0"/>
                        <a:t> Akan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32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shotgun</a:t>
                      </a:r>
                      <a:r>
                        <a:rPr lang="en-US" sz="1100" baseline="0" dirty="0" smtClean="0"/>
                        <a:t> shells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James </a:t>
                      </a:r>
                      <a:r>
                        <a:rPr lang="en-US" sz="1100" dirty="0" err="1" smtClean="0"/>
                        <a:t>Yeckel</a:t>
                      </a:r>
                      <a:r>
                        <a:rPr lang="en-US" sz="1100" dirty="0" smtClean="0"/>
                        <a:t>, Jr.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25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fingernail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Anthony Morgan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 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life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Thomas </a:t>
                      </a:r>
                      <a:r>
                        <a:rPr lang="en-US" sz="1100" dirty="0" err="1" smtClean="0"/>
                        <a:t>Doswell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 </a:t>
                      </a:r>
                      <a:r>
                        <a:rPr lang="en-US" sz="1100" baseline="0" dirty="0" smtClean="0"/>
                        <a:t>year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bank</a:t>
                      </a:r>
                      <a:r>
                        <a:rPr lang="en-US" sz="11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Jesse </a:t>
                      </a:r>
                      <a:r>
                        <a:rPr lang="en-US" sz="1100" dirty="0" err="1" smtClean="0"/>
                        <a:t>Lumberger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Derek </a:t>
                      </a:r>
                      <a:r>
                        <a:rPr lang="en-US" sz="1100" dirty="0" err="1" smtClean="0"/>
                        <a:t>McKissick</a:t>
                      </a:r>
                      <a:endParaRPr lang="en-US" sz="11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Steve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door, 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Calvin Kane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fingernail,</a:t>
                      </a:r>
                      <a:r>
                        <a:rPr lang="en-US" sz="1100" baseline="0" dirty="0" smtClean="0"/>
                        <a:t> 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Allen Wade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life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Jaykwaan</a:t>
                      </a:r>
                      <a:r>
                        <a:rPr lang="en-US" sz="1100" dirty="0" smtClean="0"/>
                        <a:t> Pinckney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child rape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Dhaque</a:t>
                      </a:r>
                      <a:r>
                        <a:rPr lang="en-US" sz="1100" baseline="0" dirty="0" smtClean="0"/>
                        <a:t> Jones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shooting</a:t>
                      </a:r>
                      <a:endParaRPr lang="en-US" sz="1100" dirty="0">
                        <a:solidFill>
                          <a:srgbClr val="996633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Anthony</a:t>
                      </a:r>
                      <a:r>
                        <a:rPr lang="en-US" sz="1100" baseline="0" dirty="0" smtClean="0"/>
                        <a:t> Jefferson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Zachary Blair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15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Delmingo</a:t>
                      </a:r>
                      <a:r>
                        <a:rPr lang="en-US" sz="1100" dirty="0" smtClean="0"/>
                        <a:t> Williams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incest rape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Terry</a:t>
                      </a:r>
                      <a:r>
                        <a:rPr lang="en-US" sz="1100" baseline="0" dirty="0" smtClean="0"/>
                        <a:t> L.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bank robbery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Robert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Schatzman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Rashawn</a:t>
                      </a:r>
                      <a:r>
                        <a:rPr lang="en-US" sz="1100" dirty="0" smtClean="0"/>
                        <a:t> Walker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1.5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Lauren</a:t>
                      </a:r>
                      <a:r>
                        <a:rPr lang="en-US" sz="1100" baseline="0" dirty="0" smtClean="0"/>
                        <a:t> Peak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year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body</a:t>
                      </a:r>
                      <a:r>
                        <a:rPr lang="en-US" sz="1100" baseline="0" dirty="0" smtClean="0"/>
                        <a:t> cavity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Freddie</a:t>
                      </a:r>
                      <a:r>
                        <a:rPr lang="en-US" sz="1100" baseline="0" dirty="0" smtClean="0"/>
                        <a:t> Cole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Chaz</a:t>
                      </a:r>
                      <a:r>
                        <a:rPr lang="en-US" sz="1100" baseline="0" dirty="0" smtClean="0"/>
                        <a:t> White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sex crime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Christopher </a:t>
                      </a:r>
                      <a:r>
                        <a:rPr lang="en-US" sz="1100" dirty="0" err="1" smtClean="0"/>
                        <a:t>Stavish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Jake</a:t>
                      </a:r>
                      <a:r>
                        <a:rPr lang="en-US" sz="1100" baseline="0" dirty="0" smtClean="0"/>
                        <a:t> Knight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life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96332" name="TextBox 2"/>
          <p:cNvSpPr txBox="1">
            <a:spLocks noChangeArrowheads="1"/>
          </p:cNvSpPr>
          <p:nvPr/>
        </p:nvSpPr>
        <p:spPr bwMode="auto">
          <a:xfrm>
            <a:off x="0" y="-55036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Allegheny County: </a:t>
            </a:r>
            <a:r>
              <a:rPr lang="en-US" dirty="0" smtClean="0">
                <a:solidFill>
                  <a:srgbClr val="3366FF"/>
                </a:solidFill>
              </a:rPr>
              <a:t>59 cases, </a:t>
            </a:r>
            <a:r>
              <a:rPr lang="en-US" dirty="0" smtClean="0">
                <a:solidFill>
                  <a:srgbClr val="0000FF"/>
                </a:solidFill>
              </a:rPr>
              <a:t>13 </a:t>
            </a:r>
            <a:r>
              <a:rPr lang="en-US" dirty="0">
                <a:solidFill>
                  <a:srgbClr val="0000FF"/>
                </a:solidFill>
              </a:rPr>
              <a:t>trials, </a:t>
            </a:r>
            <a:r>
              <a:rPr lang="en-US" dirty="0" smtClean="0">
                <a:solidFill>
                  <a:srgbClr val="000090"/>
                </a:solidFill>
              </a:rPr>
              <a:t>4 exonerations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6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Darryl </a:t>
            </a:r>
            <a:r>
              <a:rPr lang="en-US" dirty="0" err="1" smtClean="0">
                <a:latin typeface="Arial" charset="0"/>
              </a:rPr>
              <a:t>Pinkins</a:t>
            </a:r>
            <a:r>
              <a:rPr lang="en-US" dirty="0" smtClean="0">
                <a:latin typeface="Arial" charset="0"/>
              </a:rPr>
              <a:t> exonerated</a:t>
            </a:r>
            <a:endParaRPr lang="en-US" dirty="0">
              <a:latin typeface="Arial" charset="0"/>
            </a:endParaRPr>
          </a:p>
        </p:txBody>
      </p:sp>
      <p:pic>
        <p:nvPicPr>
          <p:cNvPr id="57346" name="Picture 2" descr="Pinkins_5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0"/>
          <a:stretch>
            <a:fillRect/>
          </a:stretch>
        </p:blipFill>
        <p:spPr bwMode="auto">
          <a:xfrm>
            <a:off x="2398713" y="1765300"/>
            <a:ext cx="437038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905000" y="3700574"/>
            <a:ext cx="5291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Indiana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April </a:t>
            </a:r>
            <a:r>
              <a:rPr lang="en-US" b="1" dirty="0">
                <a:solidFill>
                  <a:srgbClr val="FFFF00"/>
                </a:solidFill>
              </a:rPr>
              <a:t>25, 2016</a:t>
            </a:r>
          </a:p>
        </p:txBody>
      </p:sp>
    </p:spTree>
    <p:extLst>
      <p:ext uri="{BB962C8B-B14F-4D97-AF65-F5344CB8AC3E}">
        <p14:creationId xmlns:p14="http://schemas.microsoft.com/office/powerpoint/2010/main" val="135965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399" y="2218266"/>
            <a:ext cx="69172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Open DNA to public scrutiny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Revisit all past DNA mixture cases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Educate trial attorneys and judges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Fully automate mixture interpretation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Extensively validate DNA interpretation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Keep methods within their limits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Go beyond laboratory limits</a:t>
            </a:r>
          </a:p>
        </p:txBody>
      </p:sp>
    </p:spTree>
    <p:extLst>
      <p:ext uri="{BB962C8B-B14F-4D97-AF65-F5344CB8AC3E}">
        <p14:creationId xmlns:p14="http://schemas.microsoft.com/office/powerpoint/2010/main" val="142961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Non-governmental organization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4367" y="4795376"/>
            <a:ext cx="680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1. Reanalyze forgotten DNA evidence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2. Educate lawyers, scientists &amp; society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 descr="logo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0" y="2196642"/>
            <a:ext cx="5096044" cy="19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38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1749" name="Picture 1" descr="YouTube-logo-ful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198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genotype</a:t>
            </a:r>
          </a:p>
        </p:txBody>
      </p:sp>
      <p:pic>
        <p:nvPicPr>
          <p:cNvPr id="19458" name="Picture 3" descr="geneinchromosome.jpg                                           00EFA551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705600" y="47005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26"/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69" name="Text Box 27"/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70" name="Text Box 28"/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71" name="Text Box 29"/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474" name="Text Box 32"/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476" name="Text Box 35"/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ACGT</a:t>
            </a:r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7"/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39"/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40"/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2"/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43"/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44"/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45"/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91" name="Text Box 50"/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92" name="Text Box 54"/>
          <p:cNvSpPr txBox="1">
            <a:spLocks noChangeArrowheads="1"/>
          </p:cNvSpPr>
          <p:nvPr/>
        </p:nvSpPr>
        <p:spPr bwMode="auto">
          <a:xfrm>
            <a:off x="57150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19493" name="Line 67"/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/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69"/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locus</a:t>
            </a:r>
          </a:p>
        </p:txBody>
      </p:sp>
      <p:sp>
        <p:nvSpPr>
          <p:cNvPr id="19496" name="Text Box 71"/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19497" name="Text Box 72"/>
          <p:cNvSpPr txBox="1">
            <a:spLocks noChangeArrowheads="1"/>
          </p:cNvSpPr>
          <p:nvPr/>
        </p:nvSpPr>
        <p:spPr bwMode="auto">
          <a:xfrm>
            <a:off x="304800" y="4206875"/>
            <a:ext cx="113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mother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8" name="Text Box 73"/>
          <p:cNvSpPr txBox="1">
            <a:spLocks noChangeArrowheads="1"/>
          </p:cNvSpPr>
          <p:nvPr/>
        </p:nvSpPr>
        <p:spPr bwMode="auto">
          <a:xfrm>
            <a:off x="390525" y="5715000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father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9" name="Text Box 74"/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19500" name="Text Box 75"/>
          <p:cNvSpPr txBox="1">
            <a:spLocks noChangeArrowheads="1"/>
          </p:cNvSpPr>
          <p:nvPr/>
        </p:nvSpPr>
        <p:spPr bwMode="auto">
          <a:xfrm>
            <a:off x="5654675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An </a:t>
            </a:r>
            <a:r>
              <a:rPr lang="en-US">
                <a:solidFill>
                  <a:srgbClr val="FF0000"/>
                </a:solidFill>
              </a:rPr>
              <a:t>allele</a:t>
            </a:r>
            <a:r>
              <a:rPr 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19501" name="Text Box 76"/>
          <p:cNvSpPr txBox="1">
            <a:spLocks noChangeArrowheads="1"/>
          </p:cNvSpPr>
          <p:nvPr/>
        </p:nvSpPr>
        <p:spPr bwMode="auto">
          <a:xfrm>
            <a:off x="5738813" y="3824288"/>
            <a:ext cx="311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</a:t>
            </a:r>
            <a:r>
              <a:rPr lang="en-US">
                <a:solidFill>
                  <a:srgbClr val="FF0000"/>
                </a:solidFill>
              </a:rPr>
              <a:t>genotype</a:t>
            </a:r>
            <a:r>
              <a:rPr 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19502" name="Rectangle 43"/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44"/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45"/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Rectangle 43"/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Rectangle 44"/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45"/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Text Box 31"/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09" name="Text Box 32"/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510" name="Text Box 31"/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511" name="Text Box 32"/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513" name="Text Box 31"/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14" name="Text Box 32"/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9515" name="Text Box 32"/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9516" name="Text Box 32"/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264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Simple DNA interpretation</a:t>
            </a:r>
            <a:endParaRPr lang="en-US" dirty="0">
              <a:latin typeface="Arial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21508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1511" name="Text Box 20"/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1512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21515" name="AutoShape 26"/>
          <p:cNvSpPr>
            <a:spLocks noChangeArrowheads="1"/>
          </p:cNvSpPr>
          <p:nvPr/>
        </p:nvSpPr>
        <p:spPr bwMode="auto">
          <a:xfrm>
            <a:off x="4833938" y="3513138"/>
            <a:ext cx="169862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genotype</a:t>
            </a:r>
          </a:p>
        </p:txBody>
      </p:sp>
      <p:sp>
        <p:nvSpPr>
          <p:cNvPr id="21517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Known genotype</a:t>
            </a:r>
          </a:p>
        </p:txBody>
      </p:sp>
      <p:sp>
        <p:nvSpPr>
          <p:cNvPr id="21518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31"/>
          <p:cNvSpPr txBox="1">
            <a:spLocks noChangeArrowheads="1"/>
          </p:cNvSpPr>
          <p:nvPr/>
        </p:nvSpPr>
        <p:spPr bwMode="auto">
          <a:xfrm>
            <a:off x="7319963" y="2743200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10, 12</a:t>
            </a:r>
          </a:p>
        </p:txBody>
      </p:sp>
      <p:sp>
        <p:nvSpPr>
          <p:cNvPr id="21520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06060"/>
                </a:solidFill>
              </a:rPr>
              <a:t>10, 12</a:t>
            </a:r>
          </a:p>
        </p:txBody>
      </p:sp>
      <p:sp>
        <p:nvSpPr>
          <p:cNvPr id="21521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pic>
        <p:nvPicPr>
          <p:cNvPr id="21522" name="Picture 38" descr="DNA_logo.jpg                                                   00D94E0C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Box 1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one person</a:t>
            </a:r>
          </a:p>
        </p:txBody>
      </p:sp>
    </p:spTree>
    <p:extLst>
      <p:ext uri="{BB962C8B-B14F-4D97-AF65-F5344CB8AC3E}">
        <p14:creationId xmlns:p14="http://schemas.microsoft.com/office/powerpoint/2010/main" val="203484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Pittsburgh skyline</a:t>
            </a:r>
            <a:endParaRPr lang="en-US" dirty="0"/>
          </a:p>
        </p:txBody>
      </p:sp>
      <p:pic>
        <p:nvPicPr>
          <p:cNvPr id="3" name="Picture 2" descr="Pittsburgh_Sky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 a threshold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Pittsburgh_Sky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0" y="3632205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1990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3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ttsburgh_Skyline.tiff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heights &amp; vacant lots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3632205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193800" y="3810946"/>
            <a:ext cx="431800" cy="142145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77533" y="3810945"/>
            <a:ext cx="1100667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3810945"/>
            <a:ext cx="787399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52532" y="3811891"/>
            <a:ext cx="694267" cy="14289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70132" y="3818467"/>
            <a:ext cx="541867" cy="1413931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0" y="5240872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sosceles Triangle 13"/>
          <p:cNvSpPr/>
          <p:nvPr/>
        </p:nvSpPr>
        <p:spPr bwMode="auto">
          <a:xfrm>
            <a:off x="1185334" y="3649134"/>
            <a:ext cx="448733" cy="160867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286001" y="3649134"/>
            <a:ext cx="1083732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>
            <a:off x="3953934" y="3649134"/>
            <a:ext cx="804333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5444067" y="3640668"/>
            <a:ext cx="7027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6561667" y="3649135"/>
            <a:ext cx="5503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211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804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14817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215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27517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342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4106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469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537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605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664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723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7916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850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918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986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1045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1113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16298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169756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Isosceles Triangle 75"/>
          <p:cNvSpPr/>
          <p:nvPr/>
        </p:nvSpPr>
        <p:spPr bwMode="auto">
          <a:xfrm>
            <a:off x="17568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18245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Isosceles Triangle 77"/>
          <p:cNvSpPr/>
          <p:nvPr/>
        </p:nvSpPr>
        <p:spPr bwMode="auto">
          <a:xfrm>
            <a:off x="1892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19515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2019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Isosceles Triangle 80"/>
          <p:cNvSpPr/>
          <p:nvPr/>
        </p:nvSpPr>
        <p:spPr bwMode="auto">
          <a:xfrm>
            <a:off x="208703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>
            <a:off x="2146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>
            <a:off x="22140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6117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61764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624416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63034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6371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643889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6498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>
            <a:off x="33782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>
            <a:off x="34459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>
            <a:off x="35052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35729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>
            <a:off x="3640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Isosceles Triangle 102"/>
          <p:cNvSpPr/>
          <p:nvPr/>
        </p:nvSpPr>
        <p:spPr bwMode="auto">
          <a:xfrm>
            <a:off x="36999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>
            <a:off x="3767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>
            <a:off x="383539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Isosceles Triangle 105"/>
          <p:cNvSpPr/>
          <p:nvPr/>
        </p:nvSpPr>
        <p:spPr bwMode="auto">
          <a:xfrm>
            <a:off x="3894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Isosceles Triangle 106"/>
          <p:cNvSpPr/>
          <p:nvPr/>
        </p:nvSpPr>
        <p:spPr bwMode="auto">
          <a:xfrm>
            <a:off x="4758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Isosceles Triangle 107"/>
          <p:cNvSpPr/>
          <p:nvPr/>
        </p:nvSpPr>
        <p:spPr bwMode="auto">
          <a:xfrm>
            <a:off x="4826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Isosceles Triangle 108"/>
          <p:cNvSpPr/>
          <p:nvPr/>
        </p:nvSpPr>
        <p:spPr bwMode="auto">
          <a:xfrm>
            <a:off x="4885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Isosceles Triangle 109"/>
          <p:cNvSpPr/>
          <p:nvPr/>
        </p:nvSpPr>
        <p:spPr bwMode="auto">
          <a:xfrm>
            <a:off x="49445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501226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Isosceles Triangle 111"/>
          <p:cNvSpPr/>
          <p:nvPr/>
        </p:nvSpPr>
        <p:spPr bwMode="auto">
          <a:xfrm>
            <a:off x="50715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Isosceles Triangle 112"/>
          <p:cNvSpPr/>
          <p:nvPr/>
        </p:nvSpPr>
        <p:spPr bwMode="auto">
          <a:xfrm>
            <a:off x="5139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Isosceles Triangle 113"/>
          <p:cNvSpPr/>
          <p:nvPr/>
        </p:nvSpPr>
        <p:spPr bwMode="auto">
          <a:xfrm>
            <a:off x="5207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Isosceles Triangle 114"/>
          <p:cNvSpPr/>
          <p:nvPr/>
        </p:nvSpPr>
        <p:spPr bwMode="auto">
          <a:xfrm>
            <a:off x="5266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Isosceles Triangle 115"/>
          <p:cNvSpPr/>
          <p:nvPr/>
        </p:nvSpPr>
        <p:spPr bwMode="auto">
          <a:xfrm>
            <a:off x="5334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540173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Isosceles Triangle 121"/>
          <p:cNvSpPr/>
          <p:nvPr/>
        </p:nvSpPr>
        <p:spPr bwMode="auto">
          <a:xfrm>
            <a:off x="71204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Isosceles Triangle 122"/>
          <p:cNvSpPr/>
          <p:nvPr/>
        </p:nvSpPr>
        <p:spPr bwMode="auto">
          <a:xfrm>
            <a:off x="71797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Isosceles Triangle 123"/>
          <p:cNvSpPr/>
          <p:nvPr/>
        </p:nvSpPr>
        <p:spPr bwMode="auto">
          <a:xfrm>
            <a:off x="724747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Isosceles Triangle 124"/>
          <p:cNvSpPr/>
          <p:nvPr/>
        </p:nvSpPr>
        <p:spPr bwMode="auto">
          <a:xfrm>
            <a:off x="7315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Isosceles Triangle 125"/>
          <p:cNvSpPr/>
          <p:nvPr/>
        </p:nvSpPr>
        <p:spPr bwMode="auto">
          <a:xfrm>
            <a:off x="737447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Isosceles Triangle 126"/>
          <p:cNvSpPr/>
          <p:nvPr/>
        </p:nvSpPr>
        <p:spPr bwMode="auto">
          <a:xfrm>
            <a:off x="7442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Isosceles Triangle 127"/>
          <p:cNvSpPr/>
          <p:nvPr/>
        </p:nvSpPr>
        <p:spPr bwMode="auto">
          <a:xfrm>
            <a:off x="75099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7569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Isosceles Triangle 129"/>
          <p:cNvSpPr/>
          <p:nvPr/>
        </p:nvSpPr>
        <p:spPr bwMode="auto">
          <a:xfrm>
            <a:off x="7636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Isosceles Triangle 130"/>
          <p:cNvSpPr/>
          <p:nvPr/>
        </p:nvSpPr>
        <p:spPr bwMode="auto">
          <a:xfrm>
            <a:off x="7704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Isosceles Triangle 131"/>
          <p:cNvSpPr/>
          <p:nvPr/>
        </p:nvSpPr>
        <p:spPr bwMode="auto">
          <a:xfrm>
            <a:off x="7763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Isosceles Triangle 132"/>
          <p:cNvSpPr/>
          <p:nvPr/>
        </p:nvSpPr>
        <p:spPr bwMode="auto">
          <a:xfrm>
            <a:off x="7823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Isosceles Triangle 133"/>
          <p:cNvSpPr/>
          <p:nvPr/>
        </p:nvSpPr>
        <p:spPr bwMode="auto">
          <a:xfrm>
            <a:off x="78909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Isosceles Triangle 134"/>
          <p:cNvSpPr/>
          <p:nvPr/>
        </p:nvSpPr>
        <p:spPr bwMode="auto">
          <a:xfrm>
            <a:off x="7950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Isosceles Triangle 135"/>
          <p:cNvSpPr/>
          <p:nvPr/>
        </p:nvSpPr>
        <p:spPr bwMode="auto">
          <a:xfrm>
            <a:off x="8017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Isosceles Triangle 136"/>
          <p:cNvSpPr/>
          <p:nvPr/>
        </p:nvSpPr>
        <p:spPr bwMode="auto">
          <a:xfrm>
            <a:off x="8085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Isosceles Triangle 137"/>
          <p:cNvSpPr/>
          <p:nvPr/>
        </p:nvSpPr>
        <p:spPr bwMode="auto">
          <a:xfrm>
            <a:off x="8144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Isosceles Triangle 138"/>
          <p:cNvSpPr/>
          <p:nvPr/>
        </p:nvSpPr>
        <p:spPr bwMode="auto">
          <a:xfrm>
            <a:off x="8212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Isosceles Triangle 151"/>
          <p:cNvSpPr/>
          <p:nvPr/>
        </p:nvSpPr>
        <p:spPr bwMode="auto">
          <a:xfrm>
            <a:off x="82804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Isosceles Triangle 152"/>
          <p:cNvSpPr/>
          <p:nvPr/>
        </p:nvSpPr>
        <p:spPr bwMode="auto">
          <a:xfrm>
            <a:off x="83396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Isosceles Triangle 153"/>
          <p:cNvSpPr/>
          <p:nvPr/>
        </p:nvSpPr>
        <p:spPr bwMode="auto">
          <a:xfrm>
            <a:off x="84074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Isosceles Triangle 154"/>
          <p:cNvSpPr/>
          <p:nvPr/>
        </p:nvSpPr>
        <p:spPr bwMode="auto">
          <a:xfrm>
            <a:off x="8475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Isosceles Triangle 155"/>
          <p:cNvSpPr/>
          <p:nvPr/>
        </p:nvSpPr>
        <p:spPr bwMode="auto">
          <a:xfrm>
            <a:off x="85344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Isosceles Triangle 156"/>
          <p:cNvSpPr/>
          <p:nvPr/>
        </p:nvSpPr>
        <p:spPr bwMode="auto">
          <a:xfrm>
            <a:off x="8602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Isosceles Triangle 157"/>
          <p:cNvSpPr/>
          <p:nvPr/>
        </p:nvSpPr>
        <p:spPr bwMode="auto">
          <a:xfrm>
            <a:off x="86698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Isosceles Triangle 158"/>
          <p:cNvSpPr/>
          <p:nvPr/>
        </p:nvSpPr>
        <p:spPr bwMode="auto">
          <a:xfrm>
            <a:off x="8729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Isosceles Triangle 159"/>
          <p:cNvSpPr/>
          <p:nvPr/>
        </p:nvSpPr>
        <p:spPr bwMode="auto">
          <a:xfrm>
            <a:off x="87968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Isosceles Triangle 160"/>
          <p:cNvSpPr/>
          <p:nvPr/>
        </p:nvSpPr>
        <p:spPr bwMode="auto">
          <a:xfrm>
            <a:off x="88646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Isosceles Triangle 161"/>
          <p:cNvSpPr/>
          <p:nvPr/>
        </p:nvSpPr>
        <p:spPr bwMode="auto">
          <a:xfrm>
            <a:off x="89238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Isosceles Triangle 162"/>
          <p:cNvSpPr/>
          <p:nvPr/>
        </p:nvSpPr>
        <p:spPr bwMode="auto">
          <a:xfrm>
            <a:off x="8983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Isosceles Triangle 163"/>
          <p:cNvSpPr/>
          <p:nvPr/>
        </p:nvSpPr>
        <p:spPr bwMode="auto">
          <a:xfrm>
            <a:off x="90508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6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toe_of_fr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498" r="5669" b="12784"/>
          <a:stretch>
            <a:fillRect/>
          </a:stretch>
        </p:blipFill>
        <p:spPr bwMode="auto">
          <a:xfrm>
            <a:off x="5867400" y="909638"/>
            <a:ext cx="21240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DNA </a:t>
            </a:r>
            <a:r>
              <a:rPr lang="en-US" dirty="0" smtClean="0">
                <a:latin typeface="Arial" charset="0"/>
              </a:rPr>
              <a:t>mixture</a:t>
            </a:r>
            <a:endParaRPr lang="en-US" dirty="0">
              <a:latin typeface="Arial" charset="0"/>
            </a:endParaRPr>
          </a:p>
        </p:txBody>
      </p:sp>
      <p:pic>
        <p:nvPicPr>
          <p:cNvPr id="17411" name="Picture 2" descr="Witches_Cauldr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530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eye_of_new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1638"/>
            <a:ext cx="2128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ircular Arrow 5"/>
          <p:cNvSpPr/>
          <p:nvPr/>
        </p:nvSpPr>
        <p:spPr bwMode="auto">
          <a:xfrm>
            <a:off x="2209800" y="1828800"/>
            <a:ext cx="1828800" cy="2514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9985"/>
              <a:gd name="adj5" fmla="val 1782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ircular Arrow 6"/>
          <p:cNvSpPr/>
          <p:nvPr/>
        </p:nvSpPr>
        <p:spPr bwMode="auto">
          <a:xfrm flipH="1">
            <a:off x="4800600" y="1828800"/>
            <a:ext cx="1828800" cy="2514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9985"/>
              <a:gd name="adj5" fmla="val 1782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914400" y="3576638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eye of newt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867400" y="3571875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toe of frog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5334000"/>
            <a:ext cx="449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Double, double toil and trouble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1995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3333" y="609600"/>
            <a:ext cx="8280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Simplify data to interpret mixture</a:t>
            </a:r>
            <a:endParaRPr lang="en-US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2000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869" y="4275663"/>
            <a:ext cx="576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Apply threshold to find “alleles”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Add allele frequencies (f</a:t>
            </a:r>
            <a:r>
              <a:rPr lang="en-US" baseline="-25000" dirty="0" smtClean="0">
                <a:solidFill>
                  <a:srgbClr val="660066"/>
                </a:solidFill>
              </a:rPr>
              <a:t>1</a:t>
            </a:r>
            <a:r>
              <a:rPr lang="en-US" dirty="0" smtClean="0">
                <a:solidFill>
                  <a:srgbClr val="660066"/>
                </a:solidFill>
              </a:rPr>
              <a:t> + f</a:t>
            </a:r>
            <a:r>
              <a:rPr lang="en-US" baseline="-25000" dirty="0" smtClean="0">
                <a:solidFill>
                  <a:srgbClr val="660066"/>
                </a:solidFill>
              </a:rPr>
              <a:t>2</a:t>
            </a:r>
            <a:r>
              <a:rPr lang="en-US" dirty="0" smtClean="0">
                <a:solidFill>
                  <a:srgbClr val="660066"/>
                </a:solidFill>
              </a:rPr>
              <a:t> + …)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Square sum, take reciprocal</a:t>
            </a:r>
          </a:p>
          <a:p>
            <a:pPr marL="457200" indent="-457200" algn="l">
              <a:buFontTx/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Locus </a:t>
            </a:r>
            <a:r>
              <a:rPr lang="en-US" dirty="0">
                <a:solidFill>
                  <a:srgbClr val="660066"/>
                </a:solidFill>
              </a:rPr>
              <a:t>“probability of inclusion” (PI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Multiply locus PI values</a:t>
            </a: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rgbClr val="660066"/>
                </a:solidFill>
              </a:rPr>
              <a:t>C</a:t>
            </a:r>
            <a:r>
              <a:rPr lang="en-US" dirty="0" smtClean="0">
                <a:solidFill>
                  <a:srgbClr val="660066"/>
                </a:solidFill>
              </a:rPr>
              <a:t>ombined (CPI) </a:t>
            </a:r>
            <a:r>
              <a:rPr lang="en-US" b="1" dirty="0" smtClean="0">
                <a:solidFill>
                  <a:srgbClr val="660066"/>
                </a:solidFill>
              </a:rPr>
              <a:t>match statistic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4232" y="219287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1198032" y="2371613"/>
            <a:ext cx="431800" cy="142145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81765" y="2371612"/>
            <a:ext cx="1100667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966632" y="2371612"/>
            <a:ext cx="787399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56764" y="2372558"/>
            <a:ext cx="694267" cy="14289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74364" y="2379134"/>
            <a:ext cx="541867" cy="1413931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4232" y="3801539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Isosceles Triangle 37"/>
          <p:cNvSpPr/>
          <p:nvPr/>
        </p:nvSpPr>
        <p:spPr bwMode="auto">
          <a:xfrm>
            <a:off x="1189566" y="2209801"/>
            <a:ext cx="448733" cy="160867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2290233" y="2209801"/>
            <a:ext cx="1083732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3958166" y="2209801"/>
            <a:ext cx="804333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5448299" y="2201335"/>
            <a:ext cx="7027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65899" y="2209802"/>
            <a:ext cx="5503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254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846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15240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Isosceles Triangle 45"/>
          <p:cNvSpPr/>
          <p:nvPr/>
        </p:nvSpPr>
        <p:spPr bwMode="auto">
          <a:xfrm>
            <a:off x="220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27940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347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4148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474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541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609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668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728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7958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855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922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990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1049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1117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16340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170179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17610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18288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1896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19558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2023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209126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2150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>
            <a:off x="22182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6121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61806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624839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63076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6375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Isosceles Triangle 75"/>
          <p:cNvSpPr/>
          <p:nvPr/>
        </p:nvSpPr>
        <p:spPr bwMode="auto">
          <a:xfrm>
            <a:off x="644313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6502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Isosceles Triangle 77"/>
          <p:cNvSpPr/>
          <p:nvPr/>
        </p:nvSpPr>
        <p:spPr bwMode="auto">
          <a:xfrm>
            <a:off x="33824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34501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35094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Isosceles Triangle 80"/>
          <p:cNvSpPr/>
          <p:nvPr/>
        </p:nvSpPr>
        <p:spPr bwMode="auto">
          <a:xfrm>
            <a:off x="35771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>
            <a:off x="3644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>
            <a:off x="37041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Isosceles Triangle 83"/>
          <p:cNvSpPr/>
          <p:nvPr/>
        </p:nvSpPr>
        <p:spPr bwMode="auto">
          <a:xfrm>
            <a:off x="3771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383963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3898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4762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4830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4889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49487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501649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>
            <a:off x="50757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Isosceles Triangle 92"/>
          <p:cNvSpPr/>
          <p:nvPr/>
        </p:nvSpPr>
        <p:spPr bwMode="auto">
          <a:xfrm>
            <a:off x="5143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5211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Isosceles Triangle 94"/>
          <p:cNvSpPr/>
          <p:nvPr/>
        </p:nvSpPr>
        <p:spPr bwMode="auto">
          <a:xfrm>
            <a:off x="5270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Isosceles Triangle 95"/>
          <p:cNvSpPr/>
          <p:nvPr/>
        </p:nvSpPr>
        <p:spPr bwMode="auto">
          <a:xfrm>
            <a:off x="5338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Isosceles Triangle 96"/>
          <p:cNvSpPr/>
          <p:nvPr/>
        </p:nvSpPr>
        <p:spPr bwMode="auto">
          <a:xfrm>
            <a:off x="540596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>
            <a:off x="71247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>
            <a:off x="71839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>
            <a:off x="725170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7319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>
            <a:off x="737870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Isosceles Triangle 102"/>
          <p:cNvSpPr/>
          <p:nvPr/>
        </p:nvSpPr>
        <p:spPr bwMode="auto">
          <a:xfrm>
            <a:off x="7446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>
            <a:off x="75141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>
            <a:off x="7573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Isosceles Triangle 105"/>
          <p:cNvSpPr/>
          <p:nvPr/>
        </p:nvSpPr>
        <p:spPr bwMode="auto">
          <a:xfrm>
            <a:off x="7641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Isosceles Triangle 106"/>
          <p:cNvSpPr/>
          <p:nvPr/>
        </p:nvSpPr>
        <p:spPr bwMode="auto">
          <a:xfrm>
            <a:off x="7708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Isosceles Triangle 107"/>
          <p:cNvSpPr/>
          <p:nvPr/>
        </p:nvSpPr>
        <p:spPr bwMode="auto">
          <a:xfrm>
            <a:off x="7768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Isosceles Triangle 108"/>
          <p:cNvSpPr/>
          <p:nvPr/>
        </p:nvSpPr>
        <p:spPr bwMode="auto">
          <a:xfrm>
            <a:off x="7827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Isosceles Triangle 109"/>
          <p:cNvSpPr/>
          <p:nvPr/>
        </p:nvSpPr>
        <p:spPr bwMode="auto">
          <a:xfrm>
            <a:off x="78951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7954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Isosceles Triangle 111"/>
          <p:cNvSpPr/>
          <p:nvPr/>
        </p:nvSpPr>
        <p:spPr bwMode="auto">
          <a:xfrm>
            <a:off x="8022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Isosceles Triangle 112"/>
          <p:cNvSpPr/>
          <p:nvPr/>
        </p:nvSpPr>
        <p:spPr bwMode="auto">
          <a:xfrm>
            <a:off x="8089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Isosceles Triangle 113"/>
          <p:cNvSpPr/>
          <p:nvPr/>
        </p:nvSpPr>
        <p:spPr bwMode="auto">
          <a:xfrm>
            <a:off x="8149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Isosceles Triangle 114"/>
          <p:cNvSpPr/>
          <p:nvPr/>
        </p:nvSpPr>
        <p:spPr bwMode="auto">
          <a:xfrm>
            <a:off x="8216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Isosceles Triangle 115"/>
          <p:cNvSpPr/>
          <p:nvPr/>
        </p:nvSpPr>
        <p:spPr bwMode="auto">
          <a:xfrm>
            <a:off x="82846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83439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Isosceles Triangle 117"/>
          <p:cNvSpPr/>
          <p:nvPr/>
        </p:nvSpPr>
        <p:spPr bwMode="auto">
          <a:xfrm>
            <a:off x="84116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Isosceles Triangle 118"/>
          <p:cNvSpPr/>
          <p:nvPr/>
        </p:nvSpPr>
        <p:spPr bwMode="auto">
          <a:xfrm>
            <a:off x="8479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Isosceles Triangle 119"/>
          <p:cNvSpPr/>
          <p:nvPr/>
        </p:nvSpPr>
        <p:spPr bwMode="auto">
          <a:xfrm>
            <a:off x="85386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Isosceles Triangle 120"/>
          <p:cNvSpPr/>
          <p:nvPr/>
        </p:nvSpPr>
        <p:spPr bwMode="auto">
          <a:xfrm>
            <a:off x="8606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Isosceles Triangle 121"/>
          <p:cNvSpPr/>
          <p:nvPr/>
        </p:nvSpPr>
        <p:spPr bwMode="auto">
          <a:xfrm>
            <a:off x="86740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Isosceles Triangle 122"/>
          <p:cNvSpPr/>
          <p:nvPr/>
        </p:nvSpPr>
        <p:spPr bwMode="auto">
          <a:xfrm>
            <a:off x="8733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Isosceles Triangle 123"/>
          <p:cNvSpPr/>
          <p:nvPr/>
        </p:nvSpPr>
        <p:spPr bwMode="auto">
          <a:xfrm>
            <a:off x="88011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Isosceles Triangle 124"/>
          <p:cNvSpPr/>
          <p:nvPr/>
        </p:nvSpPr>
        <p:spPr bwMode="auto">
          <a:xfrm>
            <a:off x="88688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Isosceles Triangle 125"/>
          <p:cNvSpPr/>
          <p:nvPr/>
        </p:nvSpPr>
        <p:spPr bwMode="auto">
          <a:xfrm>
            <a:off x="89281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Isosceles Triangle 126"/>
          <p:cNvSpPr/>
          <p:nvPr/>
        </p:nvSpPr>
        <p:spPr bwMode="auto">
          <a:xfrm>
            <a:off x="8987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Isosceles Triangle 127"/>
          <p:cNvSpPr/>
          <p:nvPr/>
        </p:nvSpPr>
        <p:spPr bwMode="auto">
          <a:xfrm>
            <a:off x="90550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92202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514601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>
                <a:solidFill>
                  <a:srgbClr val="FFFFFF"/>
                </a:solidFill>
              </a:rPr>
              <a:t>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030137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>
                <a:solidFill>
                  <a:srgbClr val="FFFFFF"/>
                </a:solidFill>
              </a:rPr>
              <a:t>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86404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02387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19886</TotalTime>
  <Words>1003</Words>
  <Application>Microsoft Macintosh PowerPoint</Application>
  <PresentationFormat>On-screen Show (4:3)</PresentationFormat>
  <Paragraphs>337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Transforming DNA Evidence into Reliable Information:  Computers, Science and Society</vt:lpstr>
      <vt:lpstr>National Academy of Sciences</vt:lpstr>
      <vt:lpstr>DNA genotype</vt:lpstr>
      <vt:lpstr>Simple DNA interpretation</vt:lpstr>
      <vt:lpstr>Pittsburgh skyline</vt:lpstr>
      <vt:lpstr>Draw a threshold</vt:lpstr>
      <vt:lpstr>Same heights &amp; vacant lots</vt:lpstr>
      <vt:lpstr>DNA mixture</vt:lpstr>
      <vt:lpstr>Simplify data to interpret mixture</vt:lpstr>
      <vt:lpstr>Unreliable DNA mixture statistics</vt:lpstr>
      <vt:lpstr>Biased DNA workflow</vt:lpstr>
      <vt:lpstr>Falsely identify innocent people</vt:lpstr>
      <vt:lpstr>Mixture statistics shut down labs</vt:lpstr>
      <vt:lpstr>Statistics lack scientific basis</vt:lpstr>
      <vt:lpstr>CPI is always a million</vt:lpstr>
      <vt:lpstr>Average information is zero</vt:lpstr>
      <vt:lpstr>Uncorrelated with information</vt:lpstr>
      <vt:lpstr>Inclusion just counts tests</vt:lpstr>
      <vt:lpstr>TrueAllele® computer technology</vt:lpstr>
      <vt:lpstr>Wolfe sisters homicide</vt:lpstr>
      <vt:lpstr>Pennsylvania v. Allen Wade</vt:lpstr>
      <vt:lpstr>Pennsylvania v. Allen Wade</vt:lpstr>
      <vt:lpstr>Allen Wade Found Guilty On All Counts In East Liberty Sisters’ Slaying</vt:lpstr>
      <vt:lpstr>Pennsylvania v. Allen Wade</vt:lpstr>
      <vt:lpstr>  </vt:lpstr>
      <vt:lpstr>Darryl Pinkins exonerated</vt:lpstr>
      <vt:lpstr>Recommendations</vt:lpstr>
      <vt:lpstr>Non-governmental organization</vt:lpstr>
      <vt:lpstr>More information</vt:lpstr>
    </vt:vector>
  </TitlesOfParts>
  <Company>Cybergenetics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Microsoft Office User</cp:lastModifiedBy>
  <cp:revision>1983</cp:revision>
  <cp:lastPrinted>2017-05-25T13:55:41Z</cp:lastPrinted>
  <dcterms:modified xsi:type="dcterms:W3CDTF">2017-05-25T13:56:04Z</dcterms:modified>
</cp:coreProperties>
</file>