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61" r:id="rId3"/>
  </p:sldMasterIdLst>
  <p:notesMasterIdLst>
    <p:notesMasterId r:id="rId23"/>
  </p:notesMasterIdLst>
  <p:handoutMasterIdLst>
    <p:handoutMasterId r:id="rId24"/>
  </p:handoutMasterIdLst>
  <p:sldIdLst>
    <p:sldId id="256" r:id="rId4"/>
    <p:sldId id="266" r:id="rId5"/>
    <p:sldId id="274" r:id="rId6"/>
    <p:sldId id="319" r:id="rId7"/>
    <p:sldId id="315" r:id="rId8"/>
    <p:sldId id="281" r:id="rId9"/>
    <p:sldId id="310" r:id="rId10"/>
    <p:sldId id="277" r:id="rId11"/>
    <p:sldId id="282" r:id="rId12"/>
    <p:sldId id="320" r:id="rId13"/>
    <p:sldId id="318" r:id="rId14"/>
    <p:sldId id="294" r:id="rId15"/>
    <p:sldId id="323" r:id="rId16"/>
    <p:sldId id="329" r:id="rId17"/>
    <p:sldId id="321" r:id="rId18"/>
    <p:sldId id="317" r:id="rId19"/>
    <p:sldId id="322" r:id="rId20"/>
    <p:sldId id="308" r:id="rId21"/>
    <p:sldId id="30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ACB1E"/>
    <a:srgbClr val="CCFF66"/>
    <a:srgbClr val="99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1859" autoAdjust="0"/>
  </p:normalViewPr>
  <p:slideViewPr>
    <p:cSldViewPr>
      <p:cViewPr varScale="1">
        <p:scale>
          <a:sx n="97" d="100"/>
          <a:sy n="97" d="100"/>
        </p:scale>
        <p:origin x="15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35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CB61FF5-A90B-FE4F-8738-D4AA9D797C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F1167-D3C2-3749-AF49-05208EFECF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B191CD-2915-2948-9988-57D90F93FE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819A3-5157-A742-854C-32151C1FC3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48314-D1C6-8344-92A3-85FDA647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3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7932E-2066-4C27-A631-FADB0087482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4AB3C-E7A8-4C1D-9C07-0DF905C9E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Describe TrueAllele system (left, middle, right, middle, left)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200"/>
              <a:t>Cybergenetics © 2007-2017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C5B10078-3236-4DE6-93D9-DF1FE840E6D8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4E7B21-7FD7-45A1-A86F-34284C5A607A}" type="datetimeFigureOut">
              <a:rPr lang="en-US" smtClean="0"/>
              <a:pPr/>
              <a:t>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F0B1D0-227A-42F1-AF7C-F81DC0505D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9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3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1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79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76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6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17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9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4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1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9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74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77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99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60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98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22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885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1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7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5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686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831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622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2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6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0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7B21-7FD7-45A1-A86F-34284C5A607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FA444-2F8A-4E81-BCDE-17D5CFEB7DF1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1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513EE-7056-4D9A-AE1A-CCFF6B8E642E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3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038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“Using Computer Technology to Overcome Bottlenecks in the Forensic DNA Testing Process and Improve Data Recovery from Complex Samples”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990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AAFS Annual Scientific Meeting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February 22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88072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CODIS Match Evaluation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039746"/>
              </p:ext>
            </p:extLst>
          </p:nvPr>
        </p:nvGraphicFramePr>
        <p:xfrm>
          <a:off x="457200" y="2057400"/>
          <a:ext cx="8229600" cy="37642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11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Review, </a:t>
                      </a:r>
                    </a:p>
                    <a:p>
                      <a:pPr algn="ctr"/>
                      <a:r>
                        <a:rPr lang="en-US" sz="2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TrueAllele</a:t>
                      </a:r>
                      <a:r>
                        <a:rPr lang="en-US" sz="2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CPI (1 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Uncertain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eliminated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eliminated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billion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81200" y="3276600"/>
            <a:ext cx="3581400" cy="2514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7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CODIS Match Evaluation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824131"/>
              </p:ext>
            </p:extLst>
          </p:nvPr>
        </p:nvGraphicFramePr>
        <p:xfrm>
          <a:off x="838200" y="2743200"/>
          <a:ext cx="7391400" cy="22098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84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67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CPI</a:t>
                      </a:r>
                      <a:r>
                        <a:rPr lang="en-US" sz="2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 in)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0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1.728 x 10</a:t>
                      </a:r>
                      <a:r>
                        <a:rPr lang="en-US" sz="24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 trillion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43200" y="4038600"/>
            <a:ext cx="1752600" cy="838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9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162800" cy="152399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Improved Data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/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Uploaded 7 years of data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algn="l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&gt;7,500 DNA profiles (Q and K)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 15,000 inferred genotypes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Compared all data</a:t>
            </a:r>
          </a:p>
        </p:txBody>
      </p:sp>
    </p:spTree>
    <p:extLst>
      <p:ext uri="{BB962C8B-B14F-4D97-AF65-F5344CB8AC3E}">
        <p14:creationId xmlns:p14="http://schemas.microsoft.com/office/powerpoint/2010/main" val="208804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162800" cy="152399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Previously Unidentified Matches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03860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2014: Burglary case, uploaded to SDIS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Offender hit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confirmed in laboratory</a:t>
            </a:r>
          </a:p>
          <a:p>
            <a:pPr algn="l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2017: Process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old data, upload to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additional cases from 2012 - 2014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entered into CODIS</a:t>
            </a:r>
          </a:p>
        </p:txBody>
      </p:sp>
    </p:spTree>
    <p:extLst>
      <p:ext uri="{BB962C8B-B14F-4D97-AF65-F5344CB8AC3E}">
        <p14:creationId xmlns:p14="http://schemas.microsoft.com/office/powerpoint/2010/main" val="389039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410200"/>
            <a:ext cx="7772400" cy="121919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Can we use the automated process for CODIS screening?</a:t>
            </a:r>
          </a:p>
        </p:txBody>
      </p:sp>
      <p:sp>
        <p:nvSpPr>
          <p:cNvPr id="7" name="AutoShape 4"/>
          <p:cNvSpPr>
            <a:spLocks noChangeAspect="1" noChangeArrowheads="1" noTextEdit="1"/>
          </p:cNvSpPr>
          <p:nvPr/>
        </p:nvSpPr>
        <p:spPr bwMode="auto">
          <a:xfrm>
            <a:off x="266700" y="152400"/>
            <a:ext cx="8609013" cy="533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66700" y="152400"/>
            <a:ext cx="1317625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84325" y="152400"/>
            <a:ext cx="2035175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19500" y="152400"/>
            <a:ext cx="1219200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838700" y="152400"/>
            <a:ext cx="1090613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929313" y="152400"/>
            <a:ext cx="1195388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124700" y="152400"/>
            <a:ext cx="1752600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66700" y="1949450"/>
            <a:ext cx="1317625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584325" y="1949450"/>
            <a:ext cx="2035175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619500" y="1949450"/>
            <a:ext cx="1219200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838700" y="1949450"/>
            <a:ext cx="1090613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929313" y="1949450"/>
            <a:ext cx="1195388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124700" y="1949450"/>
            <a:ext cx="1752600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66700" y="3128963"/>
            <a:ext cx="1317625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584325" y="3128963"/>
            <a:ext cx="2035175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619500" y="3128963"/>
            <a:ext cx="1219200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838700" y="3128963"/>
            <a:ext cx="1090613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929313" y="3128963"/>
            <a:ext cx="1195388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124700" y="3128963"/>
            <a:ext cx="1752600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266700" y="4306888"/>
            <a:ext cx="1317625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584325" y="4306888"/>
            <a:ext cx="2035175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3619500" y="4306888"/>
            <a:ext cx="1219200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838700" y="4306888"/>
            <a:ext cx="1090613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5929313" y="4306888"/>
            <a:ext cx="1195388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7124700" y="4306888"/>
            <a:ext cx="1752600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" name="Line 30"/>
          <p:cNvSpPr>
            <a:spLocks noChangeShapeType="1"/>
          </p:cNvSpPr>
          <p:nvPr/>
        </p:nvSpPr>
        <p:spPr bwMode="auto">
          <a:xfrm>
            <a:off x="1584325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" name="Line 31"/>
          <p:cNvSpPr>
            <a:spLocks noChangeShapeType="1"/>
          </p:cNvSpPr>
          <p:nvPr/>
        </p:nvSpPr>
        <p:spPr bwMode="auto">
          <a:xfrm>
            <a:off x="3619500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Line 32"/>
          <p:cNvSpPr>
            <a:spLocks noChangeShapeType="1"/>
          </p:cNvSpPr>
          <p:nvPr/>
        </p:nvSpPr>
        <p:spPr bwMode="auto">
          <a:xfrm>
            <a:off x="4838700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Line 33"/>
          <p:cNvSpPr>
            <a:spLocks noChangeShapeType="1"/>
          </p:cNvSpPr>
          <p:nvPr/>
        </p:nvSpPr>
        <p:spPr bwMode="auto">
          <a:xfrm>
            <a:off x="5929313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Line 34"/>
          <p:cNvSpPr>
            <a:spLocks noChangeShapeType="1"/>
          </p:cNvSpPr>
          <p:nvPr/>
        </p:nvSpPr>
        <p:spPr bwMode="auto">
          <a:xfrm>
            <a:off x="7124700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Line 35"/>
          <p:cNvSpPr>
            <a:spLocks noChangeShapeType="1"/>
          </p:cNvSpPr>
          <p:nvPr/>
        </p:nvSpPr>
        <p:spPr bwMode="auto">
          <a:xfrm>
            <a:off x="260350" y="1949450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Line 36"/>
          <p:cNvSpPr>
            <a:spLocks noChangeShapeType="1"/>
          </p:cNvSpPr>
          <p:nvPr/>
        </p:nvSpPr>
        <p:spPr bwMode="auto">
          <a:xfrm>
            <a:off x="260350" y="3128963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Line 37"/>
          <p:cNvSpPr>
            <a:spLocks noChangeShapeType="1"/>
          </p:cNvSpPr>
          <p:nvPr/>
        </p:nvSpPr>
        <p:spPr bwMode="auto">
          <a:xfrm>
            <a:off x="260350" y="4306888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Line 38"/>
          <p:cNvSpPr>
            <a:spLocks noChangeShapeType="1"/>
          </p:cNvSpPr>
          <p:nvPr/>
        </p:nvSpPr>
        <p:spPr bwMode="auto">
          <a:xfrm>
            <a:off x="266700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Line 39"/>
          <p:cNvSpPr>
            <a:spLocks noChangeShapeType="1"/>
          </p:cNvSpPr>
          <p:nvPr/>
        </p:nvSpPr>
        <p:spPr bwMode="auto">
          <a:xfrm>
            <a:off x="8877301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Line 40"/>
          <p:cNvSpPr>
            <a:spLocks noChangeShapeType="1"/>
          </p:cNvSpPr>
          <p:nvPr/>
        </p:nvSpPr>
        <p:spPr bwMode="auto">
          <a:xfrm>
            <a:off x="260350" y="152400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Line 41"/>
          <p:cNvSpPr>
            <a:spLocks noChangeShapeType="1"/>
          </p:cNvSpPr>
          <p:nvPr/>
        </p:nvSpPr>
        <p:spPr bwMode="auto">
          <a:xfrm>
            <a:off x="260350" y="5486401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7" name="Rectangle 42"/>
          <p:cNvSpPr>
            <a:spLocks noChangeArrowheads="1"/>
          </p:cNvSpPr>
          <p:nvPr/>
        </p:nvSpPr>
        <p:spPr bwMode="auto">
          <a:xfrm>
            <a:off x="384175" y="882650"/>
            <a:ext cx="12287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Sample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1808163" y="701675"/>
            <a:ext cx="15668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Minimum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9" name="Rectangle 44"/>
          <p:cNvSpPr>
            <a:spLocks noChangeArrowheads="1"/>
          </p:cNvSpPr>
          <p:nvPr/>
        </p:nvSpPr>
        <p:spPr bwMode="auto">
          <a:xfrm>
            <a:off x="3228975" y="701675"/>
            <a:ext cx="3159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#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0" name="Rectangle 45"/>
          <p:cNvSpPr>
            <a:spLocks noChangeArrowheads="1"/>
          </p:cNvSpPr>
          <p:nvPr/>
        </p:nvSpPr>
        <p:spPr bwMode="auto">
          <a:xfrm>
            <a:off x="1679575" y="1065213"/>
            <a:ext cx="19907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Contributors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1" name="Rectangle 46"/>
          <p:cNvSpPr>
            <a:spLocks noChangeArrowheads="1"/>
          </p:cNvSpPr>
          <p:nvPr/>
        </p:nvSpPr>
        <p:spPr bwMode="auto">
          <a:xfrm>
            <a:off x="3729038" y="882650"/>
            <a:ext cx="9588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Major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2" name="Rectangle 47"/>
          <p:cNvSpPr>
            <a:spLocks noChangeArrowheads="1"/>
          </p:cNvSpPr>
          <p:nvPr/>
        </p:nvSpPr>
        <p:spPr bwMode="auto">
          <a:xfrm>
            <a:off x="4541838" y="882650"/>
            <a:ext cx="3317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3" name="Rectangle 48"/>
          <p:cNvSpPr>
            <a:spLocks noChangeArrowheads="1"/>
          </p:cNvSpPr>
          <p:nvPr/>
        </p:nvSpPr>
        <p:spPr bwMode="auto">
          <a:xfrm>
            <a:off x="5130800" y="701675"/>
            <a:ext cx="7413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4x4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4" name="Rectangle 49"/>
          <p:cNvSpPr>
            <a:spLocks noChangeArrowheads="1"/>
          </p:cNvSpPr>
          <p:nvPr/>
        </p:nvSpPr>
        <p:spPr bwMode="auto">
          <a:xfrm>
            <a:off x="4960938" y="1065213"/>
            <a:ext cx="9921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Rule?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5" name="Rectangle 50"/>
          <p:cNvSpPr>
            <a:spLocks noChangeArrowheads="1"/>
          </p:cNvSpPr>
          <p:nvPr/>
        </p:nvSpPr>
        <p:spPr bwMode="auto">
          <a:xfrm>
            <a:off x="6272213" y="701675"/>
            <a:ext cx="6540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CPI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6" name="Rectangle 51"/>
          <p:cNvSpPr>
            <a:spLocks noChangeArrowheads="1"/>
          </p:cNvSpPr>
          <p:nvPr/>
        </p:nvSpPr>
        <p:spPr bwMode="auto">
          <a:xfrm>
            <a:off x="6162675" y="1065213"/>
            <a:ext cx="4175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7" name="Rectangle 52"/>
          <p:cNvSpPr>
            <a:spLocks noChangeArrowheads="1"/>
          </p:cNvSpPr>
          <p:nvPr/>
        </p:nvSpPr>
        <p:spPr bwMode="auto">
          <a:xfrm>
            <a:off x="6518275" y="1065213"/>
            <a:ext cx="4159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8" name="Rectangle 53"/>
          <p:cNvSpPr>
            <a:spLocks noChangeArrowheads="1"/>
          </p:cNvSpPr>
          <p:nvPr/>
        </p:nvSpPr>
        <p:spPr bwMode="auto">
          <a:xfrm>
            <a:off x="6789738" y="1065213"/>
            <a:ext cx="2476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9" name="Rectangle 54"/>
          <p:cNvSpPr>
            <a:spLocks noChangeArrowheads="1"/>
          </p:cNvSpPr>
          <p:nvPr/>
        </p:nvSpPr>
        <p:spPr bwMode="auto">
          <a:xfrm>
            <a:off x="7797800" y="882650"/>
            <a:ext cx="5524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0" name="Rectangle 55"/>
          <p:cNvSpPr>
            <a:spLocks noChangeArrowheads="1"/>
          </p:cNvSpPr>
          <p:nvPr/>
        </p:nvSpPr>
        <p:spPr bwMode="auto">
          <a:xfrm>
            <a:off x="587375" y="2382838"/>
            <a:ext cx="812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1" name="Rectangle 56"/>
          <p:cNvSpPr>
            <a:spLocks noChangeArrowheads="1"/>
          </p:cNvSpPr>
          <p:nvPr/>
        </p:nvSpPr>
        <p:spPr bwMode="auto">
          <a:xfrm>
            <a:off x="2517775" y="2382838"/>
            <a:ext cx="3032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2" name="Rectangle 57"/>
          <p:cNvSpPr>
            <a:spLocks noChangeArrowheads="1"/>
          </p:cNvSpPr>
          <p:nvPr/>
        </p:nvSpPr>
        <p:spPr bwMode="auto">
          <a:xfrm>
            <a:off x="4035425" y="2382838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3" name="Rectangle 58"/>
          <p:cNvSpPr>
            <a:spLocks noChangeArrowheads="1"/>
          </p:cNvSpPr>
          <p:nvPr/>
        </p:nvSpPr>
        <p:spPr bwMode="auto">
          <a:xfrm>
            <a:off x="5189538" y="2382838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4" name="Rectangle 59"/>
          <p:cNvSpPr>
            <a:spLocks noChangeArrowheads="1"/>
          </p:cNvSpPr>
          <p:nvPr/>
        </p:nvSpPr>
        <p:spPr bwMode="auto">
          <a:xfrm>
            <a:off x="6061075" y="2382838"/>
            <a:ext cx="1066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28,000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5" name="Rectangle 60"/>
          <p:cNvSpPr>
            <a:spLocks noChangeArrowheads="1"/>
          </p:cNvSpPr>
          <p:nvPr/>
        </p:nvSpPr>
        <p:spPr bwMode="auto">
          <a:xfrm>
            <a:off x="7239000" y="2382838"/>
            <a:ext cx="16621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 quintillion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6" name="Rectangle 61"/>
          <p:cNvSpPr>
            <a:spLocks noChangeArrowheads="1"/>
          </p:cNvSpPr>
          <p:nvPr/>
        </p:nvSpPr>
        <p:spPr bwMode="auto">
          <a:xfrm>
            <a:off x="587375" y="3559175"/>
            <a:ext cx="812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7" name="Rectangle 62"/>
          <p:cNvSpPr>
            <a:spLocks noChangeArrowheads="1"/>
          </p:cNvSpPr>
          <p:nvPr/>
        </p:nvSpPr>
        <p:spPr bwMode="auto">
          <a:xfrm>
            <a:off x="2517775" y="3559175"/>
            <a:ext cx="3032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8" name="Rectangle 63"/>
          <p:cNvSpPr>
            <a:spLocks noChangeArrowheads="1"/>
          </p:cNvSpPr>
          <p:nvPr/>
        </p:nvSpPr>
        <p:spPr bwMode="auto">
          <a:xfrm>
            <a:off x="4035425" y="3559175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9" name="Rectangle 64"/>
          <p:cNvSpPr>
            <a:spLocks noChangeArrowheads="1"/>
          </p:cNvSpPr>
          <p:nvPr/>
        </p:nvSpPr>
        <p:spPr bwMode="auto">
          <a:xfrm>
            <a:off x="5189538" y="3559175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0" name="Rectangle 65"/>
          <p:cNvSpPr>
            <a:spLocks noChangeArrowheads="1"/>
          </p:cNvSpPr>
          <p:nvPr/>
        </p:nvSpPr>
        <p:spPr bwMode="auto">
          <a:xfrm>
            <a:off x="6272213" y="3559175"/>
            <a:ext cx="64293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920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1" name="Rectangle 66"/>
          <p:cNvSpPr>
            <a:spLocks noChangeArrowheads="1"/>
          </p:cNvSpPr>
          <p:nvPr/>
        </p:nvSpPr>
        <p:spPr bwMode="auto">
          <a:xfrm>
            <a:off x="7391400" y="3559175"/>
            <a:ext cx="13557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27 trillion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2" name="Rectangle 67"/>
          <p:cNvSpPr>
            <a:spLocks noChangeArrowheads="1"/>
          </p:cNvSpPr>
          <p:nvPr/>
        </p:nvSpPr>
        <p:spPr bwMode="auto">
          <a:xfrm>
            <a:off x="587375" y="4740275"/>
            <a:ext cx="812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3" name="Rectangle 68"/>
          <p:cNvSpPr>
            <a:spLocks noChangeArrowheads="1"/>
          </p:cNvSpPr>
          <p:nvPr/>
        </p:nvSpPr>
        <p:spPr bwMode="auto">
          <a:xfrm>
            <a:off x="2517775" y="4740275"/>
            <a:ext cx="3032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4" name="Rectangle 69"/>
          <p:cNvSpPr>
            <a:spLocks noChangeArrowheads="1"/>
          </p:cNvSpPr>
          <p:nvPr/>
        </p:nvSpPr>
        <p:spPr bwMode="auto">
          <a:xfrm>
            <a:off x="4035425" y="4740275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5" name="Rectangle 70"/>
          <p:cNvSpPr>
            <a:spLocks noChangeArrowheads="1"/>
          </p:cNvSpPr>
          <p:nvPr/>
        </p:nvSpPr>
        <p:spPr bwMode="auto">
          <a:xfrm>
            <a:off x="5189538" y="4740275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6" name="Rectangle 71"/>
          <p:cNvSpPr>
            <a:spLocks noChangeArrowheads="1"/>
          </p:cNvSpPr>
          <p:nvPr/>
        </p:nvSpPr>
        <p:spPr bwMode="auto">
          <a:xfrm>
            <a:off x="6272213" y="4740275"/>
            <a:ext cx="64293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760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7" name="Rectangle 72"/>
          <p:cNvSpPr>
            <a:spLocks noChangeArrowheads="1"/>
          </p:cNvSpPr>
          <p:nvPr/>
        </p:nvSpPr>
        <p:spPr bwMode="auto">
          <a:xfrm>
            <a:off x="7475538" y="4740275"/>
            <a:ext cx="11874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 trillion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8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162800" cy="137159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CODIS Screening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086600" cy="40386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KL computed by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information value of inferred genotype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MME calculated by CODIS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Predicts matches at moderate stringency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Compare MME, KL, and LR for CODIS profile assessment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7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438400" y="2438400"/>
            <a:ext cx="1143000" cy="397093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990600"/>
            <a:ext cx="1143000" cy="540715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29400" y="1905000"/>
            <a:ext cx="1143000" cy="450860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162800" cy="114299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We Are Implementing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239000" cy="41148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Use KL to predict quality of match</a:t>
            </a:r>
          </a:p>
          <a:p>
            <a:pPr marL="514350" indent="-514350" algn="l">
              <a:buAutoNum type="arabi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763" indent="-512763" algn="l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Use MME to filter adventitious matches</a:t>
            </a:r>
          </a:p>
          <a:p>
            <a:pPr marL="512763" indent="-512763" algn="l">
              <a:buFont typeface="+mj-lt"/>
              <a:buAutoNum type="arabi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3138" lvl="1" indent="-515938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KL – build MME, search CODIS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KL – do not upload</a:t>
            </a:r>
          </a:p>
          <a:p>
            <a:pPr marL="514350" indent="-514350" algn="l">
              <a:buAutoNum type="arabicPeriod"/>
            </a:pP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interpretation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automatable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Reduce/eliminate interpretation bottlenecks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Output searched internally and screened for suitable CODIS profiles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 recovered from same amount of data</a:t>
            </a:r>
          </a:p>
        </p:txBody>
      </p:sp>
    </p:spTree>
    <p:extLst>
      <p:ext uri="{BB962C8B-B14F-4D97-AF65-F5344CB8AC3E}">
        <p14:creationId xmlns:p14="http://schemas.microsoft.com/office/powerpoint/2010/main" val="2782187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75504" y="-20117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3943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DNA Profiles?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66900"/>
            <a:ext cx="7543800" cy="4191000"/>
          </a:xfrm>
        </p:spPr>
        <p:txBody>
          <a:bodyPr numCol="1"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96-well plate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 to 8 allelic ladders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least two PCR controls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Several DNA extraction blanks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Typical plate could contain 80 to 84 DNA profiles</a:t>
            </a:r>
          </a:p>
        </p:txBody>
      </p:sp>
    </p:spTree>
    <p:extLst>
      <p:ext uri="{BB962C8B-B14F-4D97-AF65-F5344CB8AC3E}">
        <p14:creationId xmlns:p14="http://schemas.microsoft.com/office/powerpoint/2010/main" val="227948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Interpretation Bottleneck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Eight hour workday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 hours x 60 minutes = 480 minutes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480 minutes / 84 DNA profiles =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5 minutes, 42 seconds per DNA profile</a:t>
            </a:r>
          </a:p>
        </p:txBody>
      </p:sp>
    </p:spTree>
    <p:extLst>
      <p:ext uri="{BB962C8B-B14F-4D97-AF65-F5344CB8AC3E}">
        <p14:creationId xmlns:p14="http://schemas.microsoft.com/office/powerpoint/2010/main" val="64857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Interpretation Bottleneck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Volume of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Thresholds</a:t>
            </a:r>
          </a:p>
        </p:txBody>
      </p:sp>
    </p:spTree>
    <p:extLst>
      <p:ext uri="{BB962C8B-B14F-4D97-AF65-F5344CB8AC3E}">
        <p14:creationId xmlns:p14="http://schemas.microsoft.com/office/powerpoint/2010/main" val="268489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“Thresholds? Where we’re going, we don’t need thresholds.”</a:t>
            </a:r>
          </a:p>
        </p:txBody>
      </p:sp>
    </p:spTree>
    <p:extLst>
      <p:ext uri="{BB962C8B-B14F-4D97-AF65-F5344CB8AC3E}">
        <p14:creationId xmlns:p14="http://schemas.microsoft.com/office/powerpoint/2010/main" val="302948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2775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Automate DNA Interpretation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</p:txBody>
      </p:sp>
      <p:pic>
        <p:nvPicPr>
          <p:cNvPr id="39938" name="Picture 4" descr="product-27in.jpg                                               00AB3A1FMacintosh HD                   7C262FE3: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806" l="439" r="991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551113"/>
            <a:ext cx="2043112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5" descr="HP-Proliant-ML350.jpg                                          00AB3A1FMacintosh HD                   7C262FE3: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667" b="92000" l="24667" r="75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1789113"/>
            <a:ext cx="2689225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6" descr="HP-Proliant-ML350.jpg                                          00AB3A1FMacintosh HD                   7C262FE3: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667" b="91000" l="24667" r="74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1789113"/>
            <a:ext cx="2689225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790001" y="4572000"/>
            <a:ext cx="18061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 err="1">
                <a:solidFill>
                  <a:schemeClr val="bg1"/>
                </a:solidFill>
              </a:rPr>
              <a:t>ViewStation</a:t>
            </a:r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>
                <a:solidFill>
                  <a:schemeClr val="bg1"/>
                </a:solidFill>
              </a:rPr>
              <a:t>User Client</a:t>
            </a:r>
          </a:p>
        </p:txBody>
      </p:sp>
      <p:sp>
        <p:nvSpPr>
          <p:cNvPr id="39942" name="Text Box 9"/>
          <p:cNvSpPr txBox="1">
            <a:spLocks noChangeArrowheads="1"/>
          </p:cNvSpPr>
          <p:nvPr/>
        </p:nvSpPr>
        <p:spPr bwMode="auto">
          <a:xfrm>
            <a:off x="4065300" y="4572000"/>
            <a:ext cx="1503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</a:rPr>
              <a:t>Database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Server</a:t>
            </a:r>
          </a:p>
        </p:txBody>
      </p:sp>
      <p:sp>
        <p:nvSpPr>
          <p:cNvPr id="39943" name="Text Box 10"/>
          <p:cNvSpPr txBox="1">
            <a:spLocks noChangeArrowheads="1"/>
          </p:cNvSpPr>
          <p:nvPr/>
        </p:nvSpPr>
        <p:spPr bwMode="auto">
          <a:xfrm>
            <a:off x="6551613" y="4572000"/>
            <a:ext cx="22367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</a:rPr>
              <a:t>Interpret/Match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Expansion</a:t>
            </a:r>
          </a:p>
        </p:txBody>
      </p:sp>
      <p:sp>
        <p:nvSpPr>
          <p:cNvPr id="39944" name="AutoShape 11"/>
          <p:cNvSpPr>
            <a:spLocks noChangeArrowheads="1"/>
          </p:cNvSpPr>
          <p:nvPr/>
        </p:nvSpPr>
        <p:spPr bwMode="auto">
          <a:xfrm>
            <a:off x="2971800" y="3160713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45" name="AutoShape 12"/>
          <p:cNvSpPr>
            <a:spLocks noChangeArrowheads="1"/>
          </p:cNvSpPr>
          <p:nvPr/>
        </p:nvSpPr>
        <p:spPr bwMode="auto">
          <a:xfrm>
            <a:off x="5715000" y="3160713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46" name="Text Box 13"/>
          <p:cNvSpPr txBox="1">
            <a:spLocks noChangeArrowheads="1"/>
          </p:cNvSpPr>
          <p:nvPr/>
        </p:nvSpPr>
        <p:spPr bwMode="auto">
          <a:xfrm>
            <a:off x="293511" y="5562600"/>
            <a:ext cx="30372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Visual User Interface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chemeClr val="bg1"/>
                </a:solidFill>
              </a:rPr>
              <a:t>VUIer</a:t>
            </a:r>
            <a:r>
              <a:rPr lang="en-US" altLang="en-US" sz="2400" dirty="0">
                <a:solidFill>
                  <a:schemeClr val="bg1"/>
                </a:solidFill>
              </a:rPr>
              <a:t>™ Software</a:t>
            </a:r>
          </a:p>
        </p:txBody>
      </p:sp>
      <p:sp>
        <p:nvSpPr>
          <p:cNvPr id="39947" name="Text Box 14"/>
          <p:cNvSpPr txBox="1">
            <a:spLocks noChangeArrowheads="1"/>
          </p:cNvSpPr>
          <p:nvPr/>
        </p:nvSpPr>
        <p:spPr bwMode="auto">
          <a:xfrm>
            <a:off x="4094086" y="5562600"/>
            <a:ext cx="4414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</a:rPr>
              <a:t>Parallel Processing Computers</a:t>
            </a:r>
          </a:p>
        </p:txBody>
      </p:sp>
      <p:pic>
        <p:nvPicPr>
          <p:cNvPr id="39948" name="Picture 13" descr="Fig3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2730500"/>
            <a:ext cx="17780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77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Automated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267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Upload entire plate to server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Computer interprets the mixtures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Automated matching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Operator checks results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Perform detailed processing on probative matches</a:t>
            </a:r>
          </a:p>
        </p:txBody>
      </p:sp>
    </p:spTree>
    <p:extLst>
      <p:ext uri="{BB962C8B-B14F-4D97-AF65-F5344CB8AC3E}">
        <p14:creationId xmlns:p14="http://schemas.microsoft.com/office/powerpoint/2010/main" val="19035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Benefits of Automated DNA Interpretation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315200" cy="3962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thresholds, all data examined, nothing discarded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Speed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plate in ~6 hours</a:t>
            </a:r>
          </a:p>
        </p:txBody>
      </p:sp>
    </p:spTree>
    <p:extLst>
      <p:ext uri="{BB962C8B-B14F-4D97-AF65-F5344CB8AC3E}">
        <p14:creationId xmlns:p14="http://schemas.microsoft.com/office/powerpoint/2010/main" val="126161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Benefits of Automated DNA Interpretation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data compared: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Evidence, references, lab staff, crime scene investigators, controls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more case-to-case matches and potential contamination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CODIS specimen and candidate match assessment</a:t>
            </a:r>
          </a:p>
          <a:p>
            <a:pPr marL="514350" indent="-514350" algn="l">
              <a:buFont typeface="+mj-lt"/>
              <a:buAutoNum type="arabicPeriod" startAt="3"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2395</TotalTime>
  <Words>487</Words>
  <Application>Microsoft Macintosh PowerPoint</Application>
  <PresentationFormat>On-screen Show (4:3)</PresentationFormat>
  <Paragraphs>163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Office Theme</vt:lpstr>
      <vt:lpstr>1_Custom Design</vt:lpstr>
      <vt:lpstr>Custom Design</vt:lpstr>
      <vt:lpstr>“Using Computer Technology to Overcome Bottlenecks in the Forensic DNA Testing Process and Improve Data Recovery from Complex Samples”</vt:lpstr>
      <vt:lpstr>How Many DNA Profiles?</vt:lpstr>
      <vt:lpstr>Interpretation Bottleneck</vt:lpstr>
      <vt:lpstr>Interpretation Bottleneck</vt:lpstr>
      <vt:lpstr>“Thresholds? Where we’re going, we don’t need thresholds.”</vt:lpstr>
      <vt:lpstr>Automate DNA Interpretation with TrueAllele®</vt:lpstr>
      <vt:lpstr>Automated Process</vt:lpstr>
      <vt:lpstr>Benefits of Automated DNA Interpretation</vt:lpstr>
      <vt:lpstr>Benefits of Automated DNA Interpretation</vt:lpstr>
      <vt:lpstr>CODIS Match Evaluation Example #1</vt:lpstr>
      <vt:lpstr>CODIS Match Evaluation Example #2</vt:lpstr>
      <vt:lpstr>Improved Data Recovery</vt:lpstr>
      <vt:lpstr>Previously Unidentified Matches</vt:lpstr>
      <vt:lpstr>Can we use the automated process for CODIS screening?</vt:lpstr>
      <vt:lpstr>CODIS Screening</vt:lpstr>
      <vt:lpstr>PowerPoint Presentation</vt:lpstr>
      <vt:lpstr>What We Are Implementing</vt:lpstr>
      <vt:lpstr>Summary</vt:lpstr>
      <vt:lpstr>Thank you!</vt:lpstr>
    </vt:vector>
  </TitlesOfParts>
  <Company>MIS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Computer Technology to Overcome Bottlenecks in the Forensic DNA Testing Process and Improve Data Recovery from Complex Samples</dc:title>
  <dc:creator>Donahue, John</dc:creator>
  <cp:lastModifiedBy>Matt Legler</cp:lastModifiedBy>
  <cp:revision>306</cp:revision>
  <cp:lastPrinted>2018-02-27T21:07:30Z</cp:lastPrinted>
  <dcterms:created xsi:type="dcterms:W3CDTF">2017-10-23T13:35:12Z</dcterms:created>
  <dcterms:modified xsi:type="dcterms:W3CDTF">2018-02-27T21:07:34Z</dcterms:modified>
</cp:coreProperties>
</file>