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2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89"/>
    <a:srgbClr val="4A2D80"/>
    <a:srgbClr val="19BDC6"/>
    <a:srgbClr val="231F20"/>
    <a:srgbClr val="FFE86D"/>
    <a:srgbClr val="22418A"/>
    <a:srgbClr val="4A2C80"/>
    <a:srgbClr val="7030A0"/>
    <a:srgbClr val="08086C"/>
    <a:srgbClr val="17B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9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08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4" d="100"/>
          <a:sy n="144" d="100"/>
        </p:scale>
        <p:origin x="41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0CBA-0E46-B444-B9A1-0A05E35745A4}" type="doc">
      <dgm:prSet loTypeId="urn:microsoft.com/office/officeart/2005/8/layout/default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A13607-A2F2-964F-AE83-7EA23879A9C3}">
      <dgm:prSet/>
      <dgm:spPr/>
      <dgm:t>
        <a:bodyPr/>
        <a:lstStyle/>
        <a:p>
          <a:r>
            <a:rPr lang="en-US"/>
            <a:t>Sample Creation</a:t>
          </a:r>
        </a:p>
      </dgm:t>
    </dgm:pt>
    <dgm:pt modelId="{FBDEF766-FBB8-DA46-AC9F-861F5BCD3A0E}" type="parTrans" cxnId="{585E304A-0140-2C43-8DE6-498A70530785}">
      <dgm:prSet/>
      <dgm:spPr/>
      <dgm:t>
        <a:bodyPr/>
        <a:lstStyle/>
        <a:p>
          <a:endParaRPr lang="en-US"/>
        </a:p>
      </dgm:t>
    </dgm:pt>
    <dgm:pt modelId="{E3DBEA36-7AF0-694C-A482-5C95A6178B57}" type="sibTrans" cxnId="{585E304A-0140-2C43-8DE6-498A70530785}">
      <dgm:prSet/>
      <dgm:spPr/>
      <dgm:t>
        <a:bodyPr/>
        <a:lstStyle/>
        <a:p>
          <a:endParaRPr lang="en-US"/>
        </a:p>
      </dgm:t>
    </dgm:pt>
    <dgm:pt modelId="{E518E207-20A6-7B4E-8DA0-C0A8BA404641}">
      <dgm:prSet/>
      <dgm:spPr/>
      <dgm:t>
        <a:bodyPr/>
        <a:lstStyle/>
        <a:p>
          <a:r>
            <a:rPr lang="en-US"/>
            <a:t>DNA Collection</a:t>
          </a:r>
        </a:p>
      </dgm:t>
    </dgm:pt>
    <dgm:pt modelId="{D26B0014-007B-AC45-B060-1C1E4301576A}" type="parTrans" cxnId="{BCC52EB3-EA82-254E-A67A-4C96E9C21598}">
      <dgm:prSet/>
      <dgm:spPr/>
      <dgm:t>
        <a:bodyPr/>
        <a:lstStyle/>
        <a:p>
          <a:endParaRPr lang="en-US"/>
        </a:p>
      </dgm:t>
    </dgm:pt>
    <dgm:pt modelId="{7E54FEF0-ABC3-334F-B7FE-FEC4A620B42E}" type="sibTrans" cxnId="{BCC52EB3-EA82-254E-A67A-4C96E9C21598}">
      <dgm:prSet/>
      <dgm:spPr/>
      <dgm:t>
        <a:bodyPr/>
        <a:lstStyle/>
        <a:p>
          <a:endParaRPr lang="en-US"/>
        </a:p>
      </dgm:t>
    </dgm:pt>
    <dgm:pt modelId="{32E8ED89-CFF5-8340-B654-DA23274E7E3C}">
      <dgm:prSet/>
      <dgm:spPr/>
      <dgm:t>
        <a:bodyPr/>
        <a:lstStyle/>
        <a:p>
          <a:r>
            <a:rPr lang="en-US"/>
            <a:t>DNA Extraction</a:t>
          </a:r>
        </a:p>
      </dgm:t>
    </dgm:pt>
    <dgm:pt modelId="{0EC25B5C-6FF1-5D44-BEC8-03A67C7C4976}" type="parTrans" cxnId="{0688B20D-8105-6C4B-90DE-A7BEA85579BF}">
      <dgm:prSet/>
      <dgm:spPr/>
      <dgm:t>
        <a:bodyPr/>
        <a:lstStyle/>
        <a:p>
          <a:endParaRPr lang="en-US"/>
        </a:p>
      </dgm:t>
    </dgm:pt>
    <dgm:pt modelId="{DA55234B-46A8-B24E-A2EC-1745C7413004}" type="sibTrans" cxnId="{0688B20D-8105-6C4B-90DE-A7BEA85579BF}">
      <dgm:prSet/>
      <dgm:spPr/>
      <dgm:t>
        <a:bodyPr/>
        <a:lstStyle/>
        <a:p>
          <a:endParaRPr lang="en-US"/>
        </a:p>
      </dgm:t>
    </dgm:pt>
    <dgm:pt modelId="{92083155-4E69-FF4F-8960-BF9B2E5C6FC1}">
      <dgm:prSet/>
      <dgm:spPr/>
      <dgm:t>
        <a:bodyPr/>
        <a:lstStyle/>
        <a:p>
          <a:r>
            <a:rPr lang="en-US"/>
            <a:t>Manual Interpretation</a:t>
          </a:r>
        </a:p>
      </dgm:t>
    </dgm:pt>
    <dgm:pt modelId="{37B5E178-A3BB-1B44-A8E3-17BA840C4F8F}" type="parTrans" cxnId="{342B1CC1-81AB-F748-B173-AF5520051BB1}">
      <dgm:prSet/>
      <dgm:spPr/>
      <dgm:t>
        <a:bodyPr/>
        <a:lstStyle/>
        <a:p>
          <a:endParaRPr lang="en-US"/>
        </a:p>
      </dgm:t>
    </dgm:pt>
    <dgm:pt modelId="{4ABD74BD-8339-8843-A4FC-E6ACCDB0BBFD}" type="sibTrans" cxnId="{342B1CC1-81AB-F748-B173-AF5520051BB1}">
      <dgm:prSet/>
      <dgm:spPr/>
      <dgm:t>
        <a:bodyPr/>
        <a:lstStyle/>
        <a:p>
          <a:endParaRPr lang="en-US"/>
        </a:p>
      </dgm:t>
    </dgm:pt>
    <dgm:pt modelId="{E1966A54-978F-D34C-8143-8A0807C68E0B}">
      <dgm:prSet/>
      <dgm:spPr/>
      <dgm:t>
        <a:bodyPr/>
        <a:lstStyle/>
        <a:p>
          <a:r>
            <a:rPr lang="en-US"/>
            <a:t>TrueAllele Interpretation</a:t>
          </a:r>
        </a:p>
      </dgm:t>
    </dgm:pt>
    <dgm:pt modelId="{53DA519B-8BC3-1C40-A39F-4502E49AF755}" type="parTrans" cxnId="{E5EB0EBB-2C84-954C-B2F0-999D067B8648}">
      <dgm:prSet/>
      <dgm:spPr/>
      <dgm:t>
        <a:bodyPr/>
        <a:lstStyle/>
        <a:p>
          <a:endParaRPr lang="en-US"/>
        </a:p>
      </dgm:t>
    </dgm:pt>
    <dgm:pt modelId="{186B66BA-A0A9-BD4A-848A-74AE0F0C85ED}" type="sibTrans" cxnId="{E5EB0EBB-2C84-954C-B2F0-999D067B8648}">
      <dgm:prSet/>
      <dgm:spPr/>
      <dgm:t>
        <a:bodyPr/>
        <a:lstStyle/>
        <a:p>
          <a:endParaRPr lang="en-US"/>
        </a:p>
      </dgm:t>
    </dgm:pt>
    <dgm:pt modelId="{1A1A9861-4260-A140-A107-FF23B979A596}">
      <dgm:prSet/>
      <dgm:spPr/>
      <dgm:t>
        <a:bodyPr/>
        <a:lstStyle/>
        <a:p>
          <a:r>
            <a:rPr lang="en-US"/>
            <a:t>Information Comparison</a:t>
          </a:r>
        </a:p>
      </dgm:t>
    </dgm:pt>
    <dgm:pt modelId="{FFA27375-2323-0049-A194-D1029051FC5F}" type="parTrans" cxnId="{CCBF2C29-9410-4447-B15C-6BBAB294C108}">
      <dgm:prSet/>
      <dgm:spPr/>
      <dgm:t>
        <a:bodyPr/>
        <a:lstStyle/>
        <a:p>
          <a:endParaRPr lang="en-US"/>
        </a:p>
      </dgm:t>
    </dgm:pt>
    <dgm:pt modelId="{43850D77-3D07-7D47-8D9B-72A286CB9C51}" type="sibTrans" cxnId="{CCBF2C29-9410-4447-B15C-6BBAB294C108}">
      <dgm:prSet/>
      <dgm:spPr/>
      <dgm:t>
        <a:bodyPr/>
        <a:lstStyle/>
        <a:p>
          <a:endParaRPr lang="en-US"/>
        </a:p>
      </dgm:t>
    </dgm:pt>
    <dgm:pt modelId="{71AC0C52-4A29-274B-96B8-B0B4605EC192}" type="pres">
      <dgm:prSet presAssocID="{C8BD0CBA-0E46-B444-B9A1-0A05E35745A4}" presName="diagram" presStyleCnt="0">
        <dgm:presLayoutVars>
          <dgm:dir/>
          <dgm:resizeHandles val="exact"/>
        </dgm:presLayoutVars>
      </dgm:prSet>
      <dgm:spPr/>
    </dgm:pt>
    <dgm:pt modelId="{D1A99122-6944-FC40-B8B8-F3CC2374E4CC}" type="pres">
      <dgm:prSet presAssocID="{E6A13607-A2F2-964F-AE83-7EA23879A9C3}" presName="node" presStyleLbl="node1" presStyleIdx="0" presStyleCnt="6">
        <dgm:presLayoutVars>
          <dgm:bulletEnabled val="1"/>
        </dgm:presLayoutVars>
      </dgm:prSet>
      <dgm:spPr/>
    </dgm:pt>
    <dgm:pt modelId="{42D46F1C-C0DC-E947-8BD4-8EDBC395B626}" type="pres">
      <dgm:prSet presAssocID="{E3DBEA36-7AF0-694C-A482-5C95A6178B57}" presName="sibTrans" presStyleCnt="0"/>
      <dgm:spPr/>
    </dgm:pt>
    <dgm:pt modelId="{CEEEF717-0172-8D48-BD32-8B853C7BD066}" type="pres">
      <dgm:prSet presAssocID="{E518E207-20A6-7B4E-8DA0-C0A8BA404641}" presName="node" presStyleLbl="node1" presStyleIdx="1" presStyleCnt="6">
        <dgm:presLayoutVars>
          <dgm:bulletEnabled val="1"/>
        </dgm:presLayoutVars>
      </dgm:prSet>
      <dgm:spPr/>
    </dgm:pt>
    <dgm:pt modelId="{371C9A6F-B78E-C24E-9402-9B5CE2A244DD}" type="pres">
      <dgm:prSet presAssocID="{7E54FEF0-ABC3-334F-B7FE-FEC4A620B42E}" presName="sibTrans" presStyleCnt="0"/>
      <dgm:spPr/>
    </dgm:pt>
    <dgm:pt modelId="{4DEA214B-73BE-C14F-A179-34E156E5EAF0}" type="pres">
      <dgm:prSet presAssocID="{32E8ED89-CFF5-8340-B654-DA23274E7E3C}" presName="node" presStyleLbl="node1" presStyleIdx="2" presStyleCnt="6">
        <dgm:presLayoutVars>
          <dgm:bulletEnabled val="1"/>
        </dgm:presLayoutVars>
      </dgm:prSet>
      <dgm:spPr/>
    </dgm:pt>
    <dgm:pt modelId="{20A3EF64-2455-034D-9C3A-7F16D83A3EF8}" type="pres">
      <dgm:prSet presAssocID="{DA55234B-46A8-B24E-A2EC-1745C7413004}" presName="sibTrans" presStyleCnt="0"/>
      <dgm:spPr/>
    </dgm:pt>
    <dgm:pt modelId="{36E19F86-50CC-354E-B099-6FC1A843EB6C}" type="pres">
      <dgm:prSet presAssocID="{92083155-4E69-FF4F-8960-BF9B2E5C6FC1}" presName="node" presStyleLbl="node1" presStyleIdx="3" presStyleCnt="6">
        <dgm:presLayoutVars>
          <dgm:bulletEnabled val="1"/>
        </dgm:presLayoutVars>
      </dgm:prSet>
      <dgm:spPr/>
    </dgm:pt>
    <dgm:pt modelId="{C9DC7B05-6034-F240-ABE5-2069078EBCED}" type="pres">
      <dgm:prSet presAssocID="{4ABD74BD-8339-8843-A4FC-E6ACCDB0BBFD}" presName="sibTrans" presStyleCnt="0"/>
      <dgm:spPr/>
    </dgm:pt>
    <dgm:pt modelId="{6889067E-B05E-B84A-9526-EB25814FCC58}" type="pres">
      <dgm:prSet presAssocID="{E1966A54-978F-D34C-8143-8A0807C68E0B}" presName="node" presStyleLbl="node1" presStyleIdx="4" presStyleCnt="6">
        <dgm:presLayoutVars>
          <dgm:bulletEnabled val="1"/>
        </dgm:presLayoutVars>
      </dgm:prSet>
      <dgm:spPr/>
    </dgm:pt>
    <dgm:pt modelId="{6541DDD6-ACED-6044-900F-1B1C779D761A}" type="pres">
      <dgm:prSet presAssocID="{186B66BA-A0A9-BD4A-848A-74AE0F0C85ED}" presName="sibTrans" presStyleCnt="0"/>
      <dgm:spPr/>
    </dgm:pt>
    <dgm:pt modelId="{0311D9FD-047A-2648-84A4-BBD97D0CB0B8}" type="pres">
      <dgm:prSet presAssocID="{1A1A9861-4260-A140-A107-FF23B979A596}" presName="node" presStyleLbl="node1" presStyleIdx="5" presStyleCnt="6">
        <dgm:presLayoutVars>
          <dgm:bulletEnabled val="1"/>
        </dgm:presLayoutVars>
      </dgm:prSet>
      <dgm:spPr/>
    </dgm:pt>
  </dgm:ptLst>
  <dgm:cxnLst>
    <dgm:cxn modelId="{0688B20D-8105-6C4B-90DE-A7BEA85579BF}" srcId="{C8BD0CBA-0E46-B444-B9A1-0A05E35745A4}" destId="{32E8ED89-CFF5-8340-B654-DA23274E7E3C}" srcOrd="2" destOrd="0" parTransId="{0EC25B5C-6FF1-5D44-BEC8-03A67C7C4976}" sibTransId="{DA55234B-46A8-B24E-A2EC-1745C7413004}"/>
    <dgm:cxn modelId="{AEE1FB0F-DDB1-184F-BB56-436B75C2104B}" type="presOf" srcId="{1A1A9861-4260-A140-A107-FF23B979A596}" destId="{0311D9FD-047A-2648-84A4-BBD97D0CB0B8}" srcOrd="0" destOrd="0" presId="urn:microsoft.com/office/officeart/2005/8/layout/default"/>
    <dgm:cxn modelId="{445C1E10-FED3-4540-B6FF-E05F5B31ED2D}" type="presOf" srcId="{92083155-4E69-FF4F-8960-BF9B2E5C6FC1}" destId="{36E19F86-50CC-354E-B099-6FC1A843EB6C}" srcOrd="0" destOrd="0" presId="urn:microsoft.com/office/officeart/2005/8/layout/default"/>
    <dgm:cxn modelId="{C4DAEF20-472D-EF42-8FC5-43600BBAEB4D}" type="presOf" srcId="{C8BD0CBA-0E46-B444-B9A1-0A05E35745A4}" destId="{71AC0C52-4A29-274B-96B8-B0B4605EC192}" srcOrd="0" destOrd="0" presId="urn:microsoft.com/office/officeart/2005/8/layout/default"/>
    <dgm:cxn modelId="{CCBF2C29-9410-4447-B15C-6BBAB294C108}" srcId="{C8BD0CBA-0E46-B444-B9A1-0A05E35745A4}" destId="{1A1A9861-4260-A140-A107-FF23B979A596}" srcOrd="5" destOrd="0" parTransId="{FFA27375-2323-0049-A194-D1029051FC5F}" sibTransId="{43850D77-3D07-7D47-8D9B-72A286CB9C51}"/>
    <dgm:cxn modelId="{585E304A-0140-2C43-8DE6-498A70530785}" srcId="{C8BD0CBA-0E46-B444-B9A1-0A05E35745A4}" destId="{E6A13607-A2F2-964F-AE83-7EA23879A9C3}" srcOrd="0" destOrd="0" parTransId="{FBDEF766-FBB8-DA46-AC9F-861F5BCD3A0E}" sibTransId="{E3DBEA36-7AF0-694C-A482-5C95A6178B57}"/>
    <dgm:cxn modelId="{C44D506B-D31B-7740-9757-F81409BB2E95}" type="presOf" srcId="{E1966A54-978F-D34C-8143-8A0807C68E0B}" destId="{6889067E-B05E-B84A-9526-EB25814FCC58}" srcOrd="0" destOrd="0" presId="urn:microsoft.com/office/officeart/2005/8/layout/default"/>
    <dgm:cxn modelId="{0ACD237A-45D7-2747-98C8-C12B6365E47C}" type="presOf" srcId="{E518E207-20A6-7B4E-8DA0-C0A8BA404641}" destId="{CEEEF717-0172-8D48-BD32-8B853C7BD066}" srcOrd="0" destOrd="0" presId="urn:microsoft.com/office/officeart/2005/8/layout/default"/>
    <dgm:cxn modelId="{BCC52EB3-EA82-254E-A67A-4C96E9C21598}" srcId="{C8BD0CBA-0E46-B444-B9A1-0A05E35745A4}" destId="{E518E207-20A6-7B4E-8DA0-C0A8BA404641}" srcOrd="1" destOrd="0" parTransId="{D26B0014-007B-AC45-B060-1C1E4301576A}" sibTransId="{7E54FEF0-ABC3-334F-B7FE-FEC4A620B42E}"/>
    <dgm:cxn modelId="{E5EB0EBB-2C84-954C-B2F0-999D067B8648}" srcId="{C8BD0CBA-0E46-B444-B9A1-0A05E35745A4}" destId="{E1966A54-978F-D34C-8143-8A0807C68E0B}" srcOrd="4" destOrd="0" parTransId="{53DA519B-8BC3-1C40-A39F-4502E49AF755}" sibTransId="{186B66BA-A0A9-BD4A-848A-74AE0F0C85ED}"/>
    <dgm:cxn modelId="{342B1CC1-81AB-F748-B173-AF5520051BB1}" srcId="{C8BD0CBA-0E46-B444-B9A1-0A05E35745A4}" destId="{92083155-4E69-FF4F-8960-BF9B2E5C6FC1}" srcOrd="3" destOrd="0" parTransId="{37B5E178-A3BB-1B44-A8E3-17BA840C4F8F}" sibTransId="{4ABD74BD-8339-8843-A4FC-E6ACCDB0BBFD}"/>
    <dgm:cxn modelId="{A72FD5F1-556D-2143-B145-80909A0F00D5}" type="presOf" srcId="{32E8ED89-CFF5-8340-B654-DA23274E7E3C}" destId="{4DEA214B-73BE-C14F-A179-34E156E5EAF0}" srcOrd="0" destOrd="0" presId="urn:microsoft.com/office/officeart/2005/8/layout/default"/>
    <dgm:cxn modelId="{E3FF11F4-4401-1F4F-A2D5-24DA3A1EDB97}" type="presOf" srcId="{E6A13607-A2F2-964F-AE83-7EA23879A9C3}" destId="{D1A99122-6944-FC40-B8B8-F3CC2374E4CC}" srcOrd="0" destOrd="0" presId="urn:microsoft.com/office/officeart/2005/8/layout/default"/>
    <dgm:cxn modelId="{1A7B57FE-4578-474C-AB84-2237B75C6DA5}" type="presParOf" srcId="{71AC0C52-4A29-274B-96B8-B0B4605EC192}" destId="{D1A99122-6944-FC40-B8B8-F3CC2374E4CC}" srcOrd="0" destOrd="0" presId="urn:microsoft.com/office/officeart/2005/8/layout/default"/>
    <dgm:cxn modelId="{75FD6AD9-67FF-7F4F-A869-725C70359D75}" type="presParOf" srcId="{71AC0C52-4A29-274B-96B8-B0B4605EC192}" destId="{42D46F1C-C0DC-E947-8BD4-8EDBC395B626}" srcOrd="1" destOrd="0" presId="urn:microsoft.com/office/officeart/2005/8/layout/default"/>
    <dgm:cxn modelId="{5D6F9249-FE69-3C44-9E30-0C51E6288AF4}" type="presParOf" srcId="{71AC0C52-4A29-274B-96B8-B0B4605EC192}" destId="{CEEEF717-0172-8D48-BD32-8B853C7BD066}" srcOrd="2" destOrd="0" presId="urn:microsoft.com/office/officeart/2005/8/layout/default"/>
    <dgm:cxn modelId="{E27894C1-2667-C34D-8145-B7FE7AF59B50}" type="presParOf" srcId="{71AC0C52-4A29-274B-96B8-B0B4605EC192}" destId="{371C9A6F-B78E-C24E-9402-9B5CE2A244DD}" srcOrd="3" destOrd="0" presId="urn:microsoft.com/office/officeart/2005/8/layout/default"/>
    <dgm:cxn modelId="{AC119FF6-E618-C548-872D-EAFEF72932DD}" type="presParOf" srcId="{71AC0C52-4A29-274B-96B8-B0B4605EC192}" destId="{4DEA214B-73BE-C14F-A179-34E156E5EAF0}" srcOrd="4" destOrd="0" presId="urn:microsoft.com/office/officeart/2005/8/layout/default"/>
    <dgm:cxn modelId="{DEDE8B15-0CD8-5E44-9D09-02C9E7908A22}" type="presParOf" srcId="{71AC0C52-4A29-274B-96B8-B0B4605EC192}" destId="{20A3EF64-2455-034D-9C3A-7F16D83A3EF8}" srcOrd="5" destOrd="0" presId="urn:microsoft.com/office/officeart/2005/8/layout/default"/>
    <dgm:cxn modelId="{71EE0D53-879C-2843-B82E-6E5668BFFC24}" type="presParOf" srcId="{71AC0C52-4A29-274B-96B8-B0B4605EC192}" destId="{36E19F86-50CC-354E-B099-6FC1A843EB6C}" srcOrd="6" destOrd="0" presId="urn:microsoft.com/office/officeart/2005/8/layout/default"/>
    <dgm:cxn modelId="{4609C65C-3F9C-E544-B9D5-68DCCF0282A5}" type="presParOf" srcId="{71AC0C52-4A29-274B-96B8-B0B4605EC192}" destId="{C9DC7B05-6034-F240-ABE5-2069078EBCED}" srcOrd="7" destOrd="0" presId="urn:microsoft.com/office/officeart/2005/8/layout/default"/>
    <dgm:cxn modelId="{3DBC5A25-49C4-0A43-A0A0-4FDD3B038153}" type="presParOf" srcId="{71AC0C52-4A29-274B-96B8-B0B4605EC192}" destId="{6889067E-B05E-B84A-9526-EB25814FCC58}" srcOrd="8" destOrd="0" presId="urn:microsoft.com/office/officeart/2005/8/layout/default"/>
    <dgm:cxn modelId="{F78C8FAF-B661-A249-A65B-B3D66345742C}" type="presParOf" srcId="{71AC0C52-4A29-274B-96B8-B0B4605EC192}" destId="{6541DDD6-ACED-6044-900F-1B1C779D761A}" srcOrd="9" destOrd="0" presId="urn:microsoft.com/office/officeart/2005/8/layout/default"/>
    <dgm:cxn modelId="{5FA9AAB9-4657-3C49-B03E-57E365484D90}" type="presParOf" srcId="{71AC0C52-4A29-274B-96B8-B0B4605EC192}" destId="{0311D9FD-047A-2648-84A4-BBD97D0CB0B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99122-6944-FC40-B8B8-F3CC2374E4CC}">
      <dsp:nvSpPr>
        <dsp:cNvPr id="0" name=""/>
        <dsp:cNvSpPr/>
      </dsp:nvSpPr>
      <dsp:spPr>
        <a:xfrm>
          <a:off x="0" y="90487"/>
          <a:ext cx="3083200" cy="1849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Sample Creation</a:t>
          </a:r>
        </a:p>
      </dsp:txBody>
      <dsp:txXfrm>
        <a:off x="0" y="90487"/>
        <a:ext cx="3083200" cy="1849920"/>
      </dsp:txXfrm>
    </dsp:sp>
    <dsp:sp modelId="{CEEEF717-0172-8D48-BD32-8B853C7BD066}">
      <dsp:nvSpPr>
        <dsp:cNvPr id="0" name=""/>
        <dsp:cNvSpPr/>
      </dsp:nvSpPr>
      <dsp:spPr>
        <a:xfrm>
          <a:off x="3391521" y="90487"/>
          <a:ext cx="3083200" cy="1849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DNA Collection</a:t>
          </a:r>
        </a:p>
      </dsp:txBody>
      <dsp:txXfrm>
        <a:off x="3391521" y="90487"/>
        <a:ext cx="3083200" cy="1849920"/>
      </dsp:txXfrm>
    </dsp:sp>
    <dsp:sp modelId="{4DEA214B-73BE-C14F-A179-34E156E5EAF0}">
      <dsp:nvSpPr>
        <dsp:cNvPr id="0" name=""/>
        <dsp:cNvSpPr/>
      </dsp:nvSpPr>
      <dsp:spPr>
        <a:xfrm>
          <a:off x="6783042" y="90487"/>
          <a:ext cx="3083200" cy="1849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DNA Extraction</a:t>
          </a:r>
        </a:p>
      </dsp:txBody>
      <dsp:txXfrm>
        <a:off x="6783042" y="90487"/>
        <a:ext cx="3083200" cy="1849920"/>
      </dsp:txXfrm>
    </dsp:sp>
    <dsp:sp modelId="{36E19F86-50CC-354E-B099-6FC1A843EB6C}">
      <dsp:nvSpPr>
        <dsp:cNvPr id="0" name=""/>
        <dsp:cNvSpPr/>
      </dsp:nvSpPr>
      <dsp:spPr>
        <a:xfrm>
          <a:off x="0" y="2248728"/>
          <a:ext cx="3083200" cy="1849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Manual Interpretation</a:t>
          </a:r>
        </a:p>
      </dsp:txBody>
      <dsp:txXfrm>
        <a:off x="0" y="2248728"/>
        <a:ext cx="3083200" cy="1849920"/>
      </dsp:txXfrm>
    </dsp:sp>
    <dsp:sp modelId="{6889067E-B05E-B84A-9526-EB25814FCC58}">
      <dsp:nvSpPr>
        <dsp:cNvPr id="0" name=""/>
        <dsp:cNvSpPr/>
      </dsp:nvSpPr>
      <dsp:spPr>
        <a:xfrm>
          <a:off x="3391521" y="2248728"/>
          <a:ext cx="3083200" cy="1849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TrueAllele Interpretation</a:t>
          </a:r>
        </a:p>
      </dsp:txBody>
      <dsp:txXfrm>
        <a:off x="3391521" y="2248728"/>
        <a:ext cx="3083200" cy="1849920"/>
      </dsp:txXfrm>
    </dsp:sp>
    <dsp:sp modelId="{0311D9FD-047A-2648-84A4-BBD97D0CB0B8}">
      <dsp:nvSpPr>
        <dsp:cNvPr id="0" name=""/>
        <dsp:cNvSpPr/>
      </dsp:nvSpPr>
      <dsp:spPr>
        <a:xfrm>
          <a:off x="6783042" y="2248728"/>
          <a:ext cx="3083200" cy="1849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Information Comparison</a:t>
          </a:r>
        </a:p>
      </dsp:txBody>
      <dsp:txXfrm>
        <a:off x="6783042" y="2248728"/>
        <a:ext cx="3083200" cy="184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20F057-0E74-2249-8F98-A5E418C8F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25BE2-780E-1C43-82DE-143AC47154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Cybergenetics © 2007-2025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F01F4-7316-D74E-9FA4-023CD89FE8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F90CB-E502-3E43-A229-E4A67F1FC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61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40004"/>
            <a:ext cx="6667500" cy="2888996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4450"/>
            <a:ext cx="6667500" cy="136839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31F2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E406D2-1080-B8A4-CBC7-03D1BE1C98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3000" y="4792068"/>
            <a:ext cx="6668222" cy="9128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Logo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D1757E-E06B-0CEB-7AEC-F1D248670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8508" y="1360462"/>
            <a:ext cx="4127975" cy="41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1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4A3A5-727B-C699-883D-4C2D9C6BCF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05" y="5768566"/>
            <a:ext cx="892471" cy="821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6F97F1-8ACF-DBFB-FE0B-B6F7BB0B6BFA}"/>
              </a:ext>
            </a:extLst>
          </p:cNvPr>
          <p:cNvCxnSpPr/>
          <p:nvPr userDrawn="1"/>
        </p:nvCxnSpPr>
        <p:spPr>
          <a:xfrm>
            <a:off x="838200" y="365125"/>
            <a:ext cx="1375611" cy="0"/>
          </a:xfrm>
          <a:prstGeom prst="line">
            <a:avLst/>
          </a:prstGeom>
          <a:ln w="44450">
            <a:solidFill>
              <a:srgbClr val="FFE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81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0AE146-992D-0A67-888F-EBD82B909ED0}"/>
              </a:ext>
            </a:extLst>
          </p:cNvPr>
          <p:cNvCxnSpPr/>
          <p:nvPr userDrawn="1"/>
        </p:nvCxnSpPr>
        <p:spPr>
          <a:xfrm>
            <a:off x="838200" y="365125"/>
            <a:ext cx="1375611" cy="0"/>
          </a:xfrm>
          <a:prstGeom prst="line">
            <a:avLst/>
          </a:prstGeom>
          <a:ln w="44450">
            <a:solidFill>
              <a:srgbClr val="FFE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4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06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EBB1AE-7C56-67F4-20C2-46496A293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05" y="5768566"/>
            <a:ext cx="892471" cy="821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BA648C-6CCB-9C02-6718-E1D4973608B8}"/>
              </a:ext>
            </a:extLst>
          </p:cNvPr>
          <p:cNvCxnSpPr/>
          <p:nvPr userDrawn="1"/>
        </p:nvCxnSpPr>
        <p:spPr>
          <a:xfrm>
            <a:off x="838200" y="365125"/>
            <a:ext cx="1375611" cy="0"/>
          </a:xfrm>
          <a:prstGeom prst="line">
            <a:avLst/>
          </a:prstGeom>
          <a:ln w="44450">
            <a:solidFill>
              <a:srgbClr val="FFE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93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94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D26328-5E69-69A5-0D1F-D2BE9B2CA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05" y="5768566"/>
            <a:ext cx="892471" cy="821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D7ADA5-443E-A1A4-4A79-BE47D157A179}"/>
              </a:ext>
            </a:extLst>
          </p:cNvPr>
          <p:cNvCxnSpPr/>
          <p:nvPr userDrawn="1"/>
        </p:nvCxnSpPr>
        <p:spPr>
          <a:xfrm>
            <a:off x="838200" y="365125"/>
            <a:ext cx="1375611" cy="0"/>
          </a:xfrm>
          <a:prstGeom prst="line">
            <a:avLst/>
          </a:prstGeom>
          <a:ln w="44450">
            <a:solidFill>
              <a:srgbClr val="FFE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84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22062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D26328-5E69-69A5-0D1F-D2BE9B2CA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05" y="5768566"/>
            <a:ext cx="892471" cy="821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D7ADA5-443E-A1A4-4A79-BE47D157A179}"/>
              </a:ext>
            </a:extLst>
          </p:cNvPr>
          <p:cNvCxnSpPr/>
          <p:nvPr userDrawn="1"/>
        </p:nvCxnSpPr>
        <p:spPr>
          <a:xfrm>
            <a:off x="838200" y="365125"/>
            <a:ext cx="1375611" cy="0"/>
          </a:xfrm>
          <a:prstGeom prst="line">
            <a:avLst/>
          </a:prstGeom>
          <a:ln w="44450">
            <a:solidFill>
              <a:srgbClr val="FFE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hexagon with white and black logo&#10;&#10;Description automatically generated">
            <a:extLst>
              <a:ext uri="{FF2B5EF4-FFF2-40B4-BE49-F238E27FC236}">
                <a16:creationId xmlns:a16="http://schemas.microsoft.com/office/drawing/2014/main" id="{A9B6C2A2-264F-C3C3-6496-6E50A381F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73" y="1685436"/>
            <a:ext cx="4491527" cy="44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0C2E79-C084-E717-2009-536054304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05" y="5768566"/>
            <a:ext cx="892471" cy="82184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4E2626-6D58-D357-ADBF-A29750AD9449}"/>
              </a:ext>
            </a:extLst>
          </p:cNvPr>
          <p:cNvCxnSpPr/>
          <p:nvPr userDrawn="1"/>
        </p:nvCxnSpPr>
        <p:spPr>
          <a:xfrm>
            <a:off x="838200" y="365125"/>
            <a:ext cx="1375611" cy="0"/>
          </a:xfrm>
          <a:prstGeom prst="line">
            <a:avLst/>
          </a:prstGeom>
          <a:ln w="44450">
            <a:solidFill>
              <a:srgbClr val="FFE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45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911D2A-9000-C677-A0AF-17879A581511}"/>
              </a:ext>
            </a:extLst>
          </p:cNvPr>
          <p:cNvCxnSpPr/>
          <p:nvPr userDrawn="1"/>
        </p:nvCxnSpPr>
        <p:spPr>
          <a:xfrm>
            <a:off x="5211278" y="365125"/>
            <a:ext cx="1375611" cy="0"/>
          </a:xfrm>
          <a:prstGeom prst="line">
            <a:avLst/>
          </a:prstGeom>
          <a:ln w="44450">
            <a:solidFill>
              <a:srgbClr val="FFE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94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45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3B24C2-D414-0B98-3482-383645FB06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05" y="5768566"/>
            <a:ext cx="892471" cy="821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FDD50F-851A-F6BE-E312-A295E49E31F0}"/>
              </a:ext>
            </a:extLst>
          </p:cNvPr>
          <p:cNvCxnSpPr/>
          <p:nvPr userDrawn="1"/>
        </p:nvCxnSpPr>
        <p:spPr>
          <a:xfrm>
            <a:off x="838200" y="365125"/>
            <a:ext cx="1375611" cy="0"/>
          </a:xfrm>
          <a:prstGeom prst="line">
            <a:avLst/>
          </a:prstGeom>
          <a:ln w="44450">
            <a:solidFill>
              <a:srgbClr val="FFE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8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DB679D-9471-E05C-8B9C-E70589DAFB9D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0">
                <a:srgbClr val="22418A">
                  <a:alpha val="50000"/>
                </a:srgbClr>
              </a:gs>
              <a:gs pos="50000">
                <a:schemeClr val="bg1">
                  <a:alpha val="0"/>
                </a:schemeClr>
              </a:gs>
              <a:gs pos="100000">
                <a:srgbClr val="19BDC6">
                  <a:alpha val="50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15157-73BA-B417-1802-151AD63DD821}"/>
              </a:ext>
            </a:extLst>
          </p:cNvPr>
          <p:cNvSpPr/>
          <p:nvPr userDrawn="1"/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71E440-08B3-ED5A-FA35-79462E7A09B8}"/>
              </a:ext>
            </a:extLst>
          </p:cNvPr>
          <p:cNvCxnSpPr>
            <a:cxnSpLocks/>
          </p:cNvCxnSpPr>
          <p:nvPr userDrawn="1"/>
        </p:nvCxnSpPr>
        <p:spPr>
          <a:xfrm>
            <a:off x="327259" y="2117558"/>
            <a:ext cx="0" cy="4475747"/>
          </a:xfrm>
          <a:prstGeom prst="line">
            <a:avLst/>
          </a:prstGeom>
          <a:ln w="44450">
            <a:gradFill>
              <a:gsLst>
                <a:gs pos="0">
                  <a:srgbClr val="19BDC6"/>
                </a:gs>
                <a:gs pos="50000">
                  <a:srgbClr val="234089"/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81A86C-044F-9D2C-768B-AE3AA16DF508}"/>
              </a:ext>
            </a:extLst>
          </p:cNvPr>
          <p:cNvCxnSpPr>
            <a:cxnSpLocks/>
          </p:cNvCxnSpPr>
          <p:nvPr userDrawn="1"/>
        </p:nvCxnSpPr>
        <p:spPr>
          <a:xfrm>
            <a:off x="304800" y="6593305"/>
            <a:ext cx="2172068" cy="0"/>
          </a:xfrm>
          <a:prstGeom prst="line">
            <a:avLst/>
          </a:prstGeom>
          <a:ln w="44450">
            <a:gradFill>
              <a:gsLst>
                <a:gs pos="40000">
                  <a:srgbClr val="234089"/>
                </a:gs>
                <a:gs pos="100000">
                  <a:srgbClr val="4A2D80"/>
                </a:gs>
              </a:gsLst>
              <a:lin ang="21594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xagon 13">
            <a:extLst>
              <a:ext uri="{FF2B5EF4-FFF2-40B4-BE49-F238E27FC236}">
                <a16:creationId xmlns:a16="http://schemas.microsoft.com/office/drawing/2014/main" id="{BDBEDADD-9B9B-B296-B23A-570AF65F3ECE}"/>
              </a:ext>
            </a:extLst>
          </p:cNvPr>
          <p:cNvSpPr/>
          <p:nvPr userDrawn="1"/>
        </p:nvSpPr>
        <p:spPr>
          <a:xfrm rot="5400000">
            <a:off x="165362" y="1825624"/>
            <a:ext cx="323794" cy="279133"/>
          </a:xfrm>
          <a:prstGeom prst="hexagon">
            <a:avLst/>
          </a:prstGeom>
          <a:noFill/>
          <a:ln w="44450">
            <a:solidFill>
              <a:srgbClr val="19BD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0442F7CE-FC01-5B28-9868-632C481F5A7B}"/>
              </a:ext>
            </a:extLst>
          </p:cNvPr>
          <p:cNvSpPr/>
          <p:nvPr userDrawn="1"/>
        </p:nvSpPr>
        <p:spPr>
          <a:xfrm rot="5400000">
            <a:off x="2445783" y="6455376"/>
            <a:ext cx="323794" cy="279133"/>
          </a:xfrm>
          <a:prstGeom prst="hexagon">
            <a:avLst/>
          </a:prstGeom>
          <a:noFill/>
          <a:ln w="44450">
            <a:solidFill>
              <a:srgbClr val="4A2D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3408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31F2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1F2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1F2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31F2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31F2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ari@cybgen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BBE0E-F3AD-8A03-87EC-DD0F9E795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more from less: low-level DNA mixtures on cartridges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BDAEC-3F76-BE50-FB08-48EB69A46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85341"/>
            <a:ext cx="6667500" cy="1368398"/>
          </a:xfrm>
        </p:spPr>
        <p:txBody>
          <a:bodyPr/>
          <a:lstStyle/>
          <a:p>
            <a:r>
              <a:rPr lang="en-US" dirty="0"/>
              <a:t>Kari R. Danser, MS, Jennifer M. Bracamontes, MS, Megan M. Foley, MS, Matthew M. Legler, BS,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Mark W. Perlin, PhD, MD, PhD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Placeholder 7" descr="A blue and black logo&#10;&#10;Description automatically generated">
            <a:extLst>
              <a:ext uri="{FF2B5EF4-FFF2-40B4-BE49-F238E27FC236}">
                <a16:creationId xmlns:a16="http://schemas.microsoft.com/office/drawing/2014/main" id="{A33BEBBB-BB3C-0A6B-DAE9-D0887703BF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38" y="4843800"/>
            <a:ext cx="2491515" cy="830505"/>
          </a:xfrm>
        </p:spPr>
      </p:pic>
    </p:spTree>
    <p:extLst>
      <p:ext uri="{BB962C8B-B14F-4D97-AF65-F5344CB8AC3E}">
        <p14:creationId xmlns:p14="http://schemas.microsoft.com/office/powerpoint/2010/main" val="72697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58F08-F373-306D-990F-2728F48CD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F367-67EB-079B-F5A2-AAD42AC4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TrueAllele Interpretation Round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BC60B-992D-2FFA-1F9F-51065D6DE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Cybergenetics generated requests for the mixture data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TrueAllele Casework processed the requests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items had multiple contributor assumptions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Samples contained 2 to 5 contributors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TrueAllele found an unknown person in many of the cartridges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compared the cartridge samples with the unknown profile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8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8A9F2-EA83-04E7-5600-F8793F55A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0E44-0F1B-46BA-8B5D-4B4199F8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TrueAllele Information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6CA4-312F-4A59-12B3-D6757D705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cartridge samples compared to reference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LR match statistic calculated for each comparison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351 inclusionary statistics for the reference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number of inclusionary statistics per cartridge type is shown in the table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541C94-3A96-1E14-96B0-4DF5BD0DC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52968"/>
              </p:ext>
            </p:extLst>
          </p:nvPr>
        </p:nvGraphicFramePr>
        <p:xfrm>
          <a:off x="953479" y="3657600"/>
          <a:ext cx="9585567" cy="2519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4350">
                  <a:extLst>
                    <a:ext uri="{9D8B030D-6E8A-4147-A177-3AD203B41FA5}">
                      <a16:colId xmlns:a16="http://schemas.microsoft.com/office/drawing/2014/main" val="3838588797"/>
                    </a:ext>
                  </a:extLst>
                </a:gridCol>
                <a:gridCol w="1160357">
                  <a:extLst>
                    <a:ext uri="{9D8B030D-6E8A-4147-A177-3AD203B41FA5}">
                      <a16:colId xmlns:a16="http://schemas.microsoft.com/office/drawing/2014/main" val="1210610894"/>
                    </a:ext>
                  </a:extLst>
                </a:gridCol>
                <a:gridCol w="1126726">
                  <a:extLst>
                    <a:ext uri="{9D8B030D-6E8A-4147-A177-3AD203B41FA5}">
                      <a16:colId xmlns:a16="http://schemas.microsoft.com/office/drawing/2014/main" val="1297802326"/>
                    </a:ext>
                  </a:extLst>
                </a:gridCol>
                <a:gridCol w="2472067">
                  <a:extLst>
                    <a:ext uri="{9D8B030D-6E8A-4147-A177-3AD203B41FA5}">
                      <a16:colId xmlns:a16="http://schemas.microsoft.com/office/drawing/2014/main" val="3779356524"/>
                    </a:ext>
                  </a:extLst>
                </a:gridCol>
                <a:gridCol w="1210809">
                  <a:extLst>
                    <a:ext uri="{9D8B030D-6E8A-4147-A177-3AD203B41FA5}">
                      <a16:colId xmlns:a16="http://schemas.microsoft.com/office/drawing/2014/main" val="3932250574"/>
                    </a:ext>
                  </a:extLst>
                </a:gridCol>
                <a:gridCol w="1261258">
                  <a:extLst>
                    <a:ext uri="{9D8B030D-6E8A-4147-A177-3AD203B41FA5}">
                      <a16:colId xmlns:a16="http://schemas.microsoft.com/office/drawing/2014/main" val="3585339849"/>
                    </a:ext>
                  </a:extLst>
                </a:gridCol>
              </a:tblGrid>
              <a:tr h="2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914191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Wet:Wet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Wet:Dry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Soak and Sonicate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 Lift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Scraping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50900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653332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17757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949205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41694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383285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Nickel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01584"/>
                  </a:ext>
                </a:extLst>
              </a:tr>
              <a:tr h="2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60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09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92876-5884-3AC8-CBF8-DCB7387FE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5B02-9C96-1739-6B72-F362152C6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TrueAllele Finds Unknown Contributor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4459-A15C-76C7-B623-17E662BF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102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unknown profile was in many samples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Found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138 of the 910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cartridge samples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number of inclusionary statistics for the unknown contributor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unknown profile was informative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Its KL was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30.36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Who’s DNA is in the unknown profile?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don’t know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16D8AC-D9D0-6D20-2A1F-C9273C73C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95261"/>
              </p:ext>
            </p:extLst>
          </p:nvPr>
        </p:nvGraphicFramePr>
        <p:xfrm>
          <a:off x="4894364" y="3858426"/>
          <a:ext cx="6993790" cy="2802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7772">
                  <a:extLst>
                    <a:ext uri="{9D8B030D-6E8A-4147-A177-3AD203B41FA5}">
                      <a16:colId xmlns:a16="http://schemas.microsoft.com/office/drawing/2014/main" val="3228486528"/>
                    </a:ext>
                  </a:extLst>
                </a:gridCol>
                <a:gridCol w="846617">
                  <a:extLst>
                    <a:ext uri="{9D8B030D-6E8A-4147-A177-3AD203B41FA5}">
                      <a16:colId xmlns:a16="http://schemas.microsoft.com/office/drawing/2014/main" val="4207313358"/>
                    </a:ext>
                  </a:extLst>
                </a:gridCol>
                <a:gridCol w="822078">
                  <a:extLst>
                    <a:ext uri="{9D8B030D-6E8A-4147-A177-3AD203B41FA5}">
                      <a16:colId xmlns:a16="http://schemas.microsoft.com/office/drawing/2014/main" val="1997448429"/>
                    </a:ext>
                  </a:extLst>
                </a:gridCol>
                <a:gridCol w="1803660">
                  <a:extLst>
                    <a:ext uri="{9D8B030D-6E8A-4147-A177-3AD203B41FA5}">
                      <a16:colId xmlns:a16="http://schemas.microsoft.com/office/drawing/2014/main" val="530504797"/>
                    </a:ext>
                  </a:extLst>
                </a:gridCol>
                <a:gridCol w="883428">
                  <a:extLst>
                    <a:ext uri="{9D8B030D-6E8A-4147-A177-3AD203B41FA5}">
                      <a16:colId xmlns:a16="http://schemas.microsoft.com/office/drawing/2014/main" val="1371837763"/>
                    </a:ext>
                  </a:extLst>
                </a:gridCol>
                <a:gridCol w="920235">
                  <a:extLst>
                    <a:ext uri="{9D8B030D-6E8A-4147-A177-3AD203B41FA5}">
                      <a16:colId xmlns:a16="http://schemas.microsoft.com/office/drawing/2014/main" val="202075826"/>
                    </a:ext>
                  </a:extLst>
                </a:gridCol>
              </a:tblGrid>
              <a:tr h="256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210419"/>
                  </a:ext>
                </a:extLst>
              </a:tr>
              <a:tr h="503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Wet:Wet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Wet:Dry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Soak and Sonicate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 Lift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Scraping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01040"/>
                  </a:ext>
                </a:extLst>
              </a:tr>
              <a:tr h="256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58453"/>
                  </a:ext>
                </a:extLst>
              </a:tr>
              <a:tr h="256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2983"/>
                  </a:ext>
                </a:extLst>
              </a:tr>
              <a:tr h="503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94814"/>
                  </a:ext>
                </a:extLst>
              </a:tr>
              <a:tr h="256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11907"/>
                  </a:ext>
                </a:extLst>
              </a:tr>
              <a:tr h="256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20098"/>
                  </a:ext>
                </a:extLst>
              </a:tr>
              <a:tr h="256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Nickel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186954"/>
                  </a:ext>
                </a:extLst>
              </a:tr>
              <a:tr h="256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6698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9887564-132A-CBDA-5D70-42EE33B59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500" y="4168412"/>
            <a:ext cx="2492052" cy="24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8CF3A-56AD-4A5F-E3B0-244E9C7D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AEBE-B7CD-305A-4CF7-6F51FA831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Nickel Unfired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43AF2-16EB-0A76-F806-D7577D4E2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Table: statistics for one combination (Unfired Nickel +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Wet:Wet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KL and log(LR) inclusionary averages for the reference and unknown person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number of zeros after the 1 in the match statistic (ban)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Blank entry: no data available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inclusionary LR values ranged from 10’s of billions to 10’s of quadrillions (really, really informative)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log(LR) of 10.0 ban is 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10,000,000,000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inclusionary DNA match statistic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TrueAllele average from 3-person mixtures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49956E-CE43-3AE0-E9D1-ED9730015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32548"/>
              </p:ext>
            </p:extLst>
          </p:nvPr>
        </p:nvGraphicFramePr>
        <p:xfrm>
          <a:off x="6635263" y="4665784"/>
          <a:ext cx="5451230" cy="2003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246">
                  <a:extLst>
                    <a:ext uri="{9D8B030D-6E8A-4147-A177-3AD203B41FA5}">
                      <a16:colId xmlns:a16="http://schemas.microsoft.com/office/drawing/2014/main" val="3340835648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1370354795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166962043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4090646643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564646891"/>
                    </a:ext>
                  </a:extLst>
                </a:gridCol>
              </a:tblGrid>
              <a:tr h="400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 inclusion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 inclusion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646767"/>
                  </a:ext>
                </a:extLst>
              </a:tr>
              <a:tr h="400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contrib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log(LR)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log(LR)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85300"/>
                  </a:ext>
                </a:extLst>
              </a:tr>
              <a:tr h="400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895920"/>
                  </a:ext>
                </a:extLst>
              </a:tr>
              <a:tr h="400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05691"/>
                  </a:ext>
                </a:extLst>
              </a:tr>
              <a:tr h="400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254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8F4BBFB-1C57-7FDB-018B-4524C9C269F1}"/>
              </a:ext>
            </a:extLst>
          </p:cNvPr>
          <p:cNvSpPr txBox="1"/>
          <p:nvPr/>
        </p:nvSpPr>
        <p:spPr>
          <a:xfrm>
            <a:off x="539263" y="585023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human review got no information at all!</a:t>
            </a:r>
          </a:p>
        </p:txBody>
      </p:sp>
    </p:spTree>
    <p:extLst>
      <p:ext uri="{BB962C8B-B14F-4D97-AF65-F5344CB8AC3E}">
        <p14:creationId xmlns:p14="http://schemas.microsoft.com/office/powerpoint/2010/main" val="214254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56D3B-4C19-AA05-3360-3E1772C46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F901-DC20-E749-3308-CDD557BE3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CCE4E-A39D-9532-AF9B-DA6C9FF69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Manual interpretation used allele counting and thresholds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Could only find the known reference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TrueAllele considered additional mixture contributors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computer calculated match statistics for both the reference and unknown profile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computer’s developed unknown enabled comparison between the different cartridge mixtures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known reference was found in 351 samples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(205 manually)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unknown person was found in 138 samples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 manually)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3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8F515-E75D-4DFD-FD4A-D7E10F6A6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01F6-75D3-5B77-EBF5-6FB3FB49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A5FB6-337C-71E8-2ADC-E7A31624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informative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collection method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Wet:Wet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Wet:Dry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Tape Lift was close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Least informative was Scraping / Soak and Sonicate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informative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cartridge type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Aluminum / Steel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least informative was 45 Fired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7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3CF7C-FC07-E3C8-90D5-C72D15D08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7F2D-B45B-D8FC-67A2-2F969D6B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325A-DB7A-612B-679E-BF03641C2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TrueAllele can develop informative data from cartridges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DNA data is used, none discarded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Handles low-level data and minor contributors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Cartridges are common crime scene evidence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TrueAllele motivates gathering cartridge evidence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Methods that use less data are less informative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Cybergenetics has analyzed almost a hundred cartridge cases using TrueAllele, getting more DNA information from crime lab data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B8A08-1A2C-299B-B6B1-360EE1B99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122" y="47630"/>
            <a:ext cx="3381370" cy="33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9C78-32BE-BFC5-53F6-BD518816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2B5DC-9159-7C4B-3FB8-8A6E9B4781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kari@cybgen.com</a:t>
            </a:r>
            <a:endParaRPr lang="en-US" dirty="0"/>
          </a:p>
          <a:p>
            <a:r>
              <a:rPr lang="en-US" dirty="0"/>
              <a:t>www.cybgen.com</a:t>
            </a:r>
          </a:p>
        </p:txBody>
      </p:sp>
      <p:pic>
        <p:nvPicPr>
          <p:cNvPr id="6" name="Content Placeholder 5" descr="A blue hexagon with white and black logo&#10;&#10;Description automatically generated">
            <a:extLst>
              <a:ext uri="{FF2B5EF4-FFF2-40B4-BE49-F238E27FC236}">
                <a16:creationId xmlns:a16="http://schemas.microsoft.com/office/drawing/2014/main" id="{7F4BEF37-1FD5-5843-9C59-436E6AEEC8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2747F8-73E3-8C5E-4363-6B336604D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8" y="5878858"/>
            <a:ext cx="37211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4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D19B-FF8B-40C6-ED40-2294C4DC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577C0-4486-C9E3-6CD8-F7C030D2F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views and opinions expressed in this presentation are those of the presenter/author, and does not represent any official views or opinions of the American Academy of Forensic Sciences.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am an employee of Cybergenetics.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TrueAllele® Casework DNA interpretation technology that was developed by Cybergenetics was used during this study.</a:t>
            </a:r>
          </a:p>
        </p:txBody>
      </p:sp>
    </p:spTree>
    <p:extLst>
      <p:ext uri="{BB962C8B-B14F-4D97-AF65-F5344CB8AC3E}">
        <p14:creationId xmlns:p14="http://schemas.microsoft.com/office/powerpoint/2010/main" val="190918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0E6B9-F6EF-7A60-E07A-3343D68C0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A3841-E08E-F608-E5BE-A14E845E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48DA-ADDC-2CC8-741F-91DBBBB9A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Cartridge casings are the empty shells left behind after a gun was fired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Nearly 200,000 cartridge cases are recovered annually at U.S. crime scenes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Cartridges that were fired degrade any DNA that was left and have significantly less DNA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Caliber of the firearm did not have any impact on the amount of DNA recovered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9EE88-110E-B7B3-69E5-294A4BBBB45D}"/>
              </a:ext>
            </a:extLst>
          </p:cNvPr>
          <p:cNvSpPr txBox="1"/>
          <p:nvPr/>
        </p:nvSpPr>
        <p:spPr>
          <a:xfrm>
            <a:off x="838200" y="5210359"/>
            <a:ext cx="6781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1.“Shelling out Evidence: NIST Ballistic Standard Helps Tie Guns to Criminals.” 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23 Jan. 2023,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www.nist.gov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/news-events/news/2012/08/shelling-out-evidence-nist-ballistic-standard-helps-tie-guns-criminals.</a:t>
            </a: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Prasad, Elisha, et al. “Touch DNA recovery from unfired and fired cartridges: Comparison of swabbing, tape lifting and soaking.” 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Forensic Science International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vol. 330, Jan. 2022, p. 111101, https://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/10.1016/j.forsciint.2021.111101.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5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66F3F-C4AD-3DBD-CAE7-75DB8EB4E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3D3D-2DF2-EED6-EE60-19F9F66B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3C8EE4-5C4A-D0B5-E106-A96D1CDE2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638800"/>
              </p:ext>
            </p:extLst>
          </p:nvPr>
        </p:nvGraphicFramePr>
        <p:xfrm>
          <a:off x="838200" y="1987825"/>
          <a:ext cx="9866243" cy="418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6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6BC1E-738B-FAF1-7B75-F07F02956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5820-879D-FFEE-03D2-4CBEE353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Creation and DNA Collection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B77FBE-55BB-EF49-FFD9-8F5107957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506134"/>
              </p:ext>
            </p:extLst>
          </p:nvPr>
        </p:nvGraphicFramePr>
        <p:xfrm>
          <a:off x="5096311" y="2960329"/>
          <a:ext cx="6920398" cy="3786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328">
                  <a:extLst>
                    <a:ext uri="{9D8B030D-6E8A-4147-A177-3AD203B41FA5}">
                      <a16:colId xmlns:a16="http://schemas.microsoft.com/office/drawing/2014/main" val="718543340"/>
                    </a:ext>
                  </a:extLst>
                </a:gridCol>
                <a:gridCol w="802534">
                  <a:extLst>
                    <a:ext uri="{9D8B030D-6E8A-4147-A177-3AD203B41FA5}">
                      <a16:colId xmlns:a16="http://schemas.microsoft.com/office/drawing/2014/main" val="158120819"/>
                    </a:ext>
                  </a:extLst>
                </a:gridCol>
                <a:gridCol w="779271">
                  <a:extLst>
                    <a:ext uri="{9D8B030D-6E8A-4147-A177-3AD203B41FA5}">
                      <a16:colId xmlns:a16="http://schemas.microsoft.com/office/drawing/2014/main" val="3748864317"/>
                    </a:ext>
                  </a:extLst>
                </a:gridCol>
                <a:gridCol w="1709746">
                  <a:extLst>
                    <a:ext uri="{9D8B030D-6E8A-4147-A177-3AD203B41FA5}">
                      <a16:colId xmlns:a16="http://schemas.microsoft.com/office/drawing/2014/main" val="890124113"/>
                    </a:ext>
                  </a:extLst>
                </a:gridCol>
                <a:gridCol w="837427">
                  <a:extLst>
                    <a:ext uri="{9D8B030D-6E8A-4147-A177-3AD203B41FA5}">
                      <a16:colId xmlns:a16="http://schemas.microsoft.com/office/drawing/2014/main" val="681647741"/>
                    </a:ext>
                  </a:extLst>
                </a:gridCol>
                <a:gridCol w="1163092">
                  <a:extLst>
                    <a:ext uri="{9D8B030D-6E8A-4147-A177-3AD203B41FA5}">
                      <a16:colId xmlns:a16="http://schemas.microsoft.com/office/drawing/2014/main" val="1002875697"/>
                    </a:ext>
                  </a:extLst>
                </a:gridCol>
              </a:tblGrid>
              <a:tr h="28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018068"/>
                  </a:ext>
                </a:extLst>
              </a:tr>
              <a:tr h="552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Wet:Wet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Wet:Dry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Soak and Sonicate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 Lift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Scraping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87595"/>
                  </a:ext>
                </a:extLst>
              </a:tr>
              <a:tr h="28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496648"/>
                  </a:ext>
                </a:extLst>
              </a:tr>
              <a:tr h="28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610665"/>
                  </a:ext>
                </a:extLst>
              </a:tr>
              <a:tr h="552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811538"/>
                  </a:ext>
                </a:extLst>
              </a:tr>
              <a:tr h="28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565859"/>
                  </a:ext>
                </a:extLst>
              </a:tr>
              <a:tr h="502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024398"/>
                  </a:ext>
                </a:extLst>
              </a:tr>
              <a:tr h="552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Nickel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85618"/>
                  </a:ext>
                </a:extLst>
              </a:tr>
              <a:tr h="502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671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5AE812-0D15-988F-C4A7-D517E1A633C2}"/>
              </a:ext>
            </a:extLst>
          </p:cNvPr>
          <p:cNvSpPr txBox="1"/>
          <p:nvPr/>
        </p:nvSpPr>
        <p:spPr>
          <a:xfrm>
            <a:off x="838200" y="1437394"/>
            <a:ext cx="6619761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 source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910 total cartridge casings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Across 7 different cartridge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DNA was collected using five collection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Wet:Wet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Wet:Dry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Soak and Sonicate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Tape Lift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Scraping</a:t>
            </a:r>
          </a:p>
        </p:txBody>
      </p:sp>
    </p:spTree>
    <p:extLst>
      <p:ext uri="{BB962C8B-B14F-4D97-AF65-F5344CB8AC3E}">
        <p14:creationId xmlns:p14="http://schemas.microsoft.com/office/powerpoint/2010/main" val="395806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AD0A6-F6A0-5337-7EC4-6F8EF26E3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817B-3B95-CA35-830B-2EE9DCFA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037F0-9FCA-3798-E733-28BDD54E6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Organic extraction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Organic solvents are used for denaturation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Denatured proteins are removed then washed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DNA sequencer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Applied Biosystems® 3500 Genetic Analyzer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 kit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Applied Biosystems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GlobalFiler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9D8A9-0620-2F0D-B512-54EDEC26F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64" y="2743709"/>
            <a:ext cx="4023786" cy="40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0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8FFA-B1E3-FC6E-FED7-7001BD24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Allele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FA6B-1247-9EFE-40B5-3F01CCA75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326"/>
            <a:ext cx="10990385" cy="1603375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university laboratory manually interpreted the data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peak height threshold was applied to EPG data to form allele events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Allele counts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how many EPG allele events match a reference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DF8F-21FD-767A-223E-FC9B33FC6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88677"/>
            <a:ext cx="3559786" cy="3559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9B6486-F17B-B497-7417-9AE825ACE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20"/>
          <a:stretch/>
        </p:blipFill>
        <p:spPr>
          <a:xfrm>
            <a:off x="6189784" y="3424016"/>
            <a:ext cx="5818573" cy="33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8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612E-148E-F77B-1DE7-ACCC0B197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TrueAllele Casework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1ED8-AF10-8873-D64D-8A498E81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Cybergenetics generated TrueAllele requests assuming the samples were single source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Completely objective and unbiased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TrueAllele processes DNA data without knowing a reference</a:t>
            </a:r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Kullback-Leibler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(KL) genotype statistic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Quantifies the identification information in a genotype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expected log(LR) to the true contributor 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Likelihood Ratio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(LR) match statistic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Compares genotype to known reference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5B3774-7672-02C6-650E-5DBA8061CFF9}"/>
              </a:ext>
            </a:extLst>
          </p:cNvPr>
          <p:cNvGrpSpPr/>
          <p:nvPr/>
        </p:nvGrpSpPr>
        <p:grpSpPr>
          <a:xfrm>
            <a:off x="7045569" y="4665785"/>
            <a:ext cx="4967527" cy="2089785"/>
            <a:chOff x="767143" y="3216828"/>
            <a:chExt cx="5569859" cy="21458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2F05A5F-64BF-516E-53EC-0D84CD617AE3}"/>
                </a:ext>
              </a:extLst>
            </p:cNvPr>
            <p:cNvGrpSpPr/>
            <p:nvPr/>
          </p:nvGrpSpPr>
          <p:grpSpPr>
            <a:xfrm>
              <a:off x="767143" y="3216828"/>
              <a:ext cx="2373006" cy="2145803"/>
              <a:chOff x="691410" y="1821748"/>
              <a:chExt cx="2043112" cy="1846262"/>
            </a:xfrm>
          </p:grpSpPr>
          <p:pic>
            <p:nvPicPr>
              <p:cNvPr id="8" name="Picture 4" descr="product-27in.jpg                                               00AB3A1FMacintosh HD                   7C262FE3:">
                <a:extLst>
                  <a:ext uri="{FF2B5EF4-FFF2-40B4-BE49-F238E27FC236}">
                    <a16:creationId xmlns:a16="http://schemas.microsoft.com/office/drawing/2014/main" id="{A8719E82-6F58-C458-5438-9E770709B4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1" b="9757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410" y="1821748"/>
                <a:ext cx="2043112" cy="1846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3" descr="Fig3.png">
                <a:extLst>
                  <a:ext uri="{FF2B5EF4-FFF2-40B4-BE49-F238E27FC236}">
                    <a16:creationId xmlns:a16="http://schemas.microsoft.com/office/drawing/2014/main" id="{C966EB4E-5F3B-D055-B9A3-B614FC4A3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222" y="2001135"/>
                <a:ext cx="1778000" cy="909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5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2E843FBC-246A-8EF5-B955-E0DCD4EB0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8802" y="3259530"/>
              <a:ext cx="2378200" cy="2060398"/>
            </a:xfrm>
            <a:prstGeom prst="rect">
              <a:avLst/>
            </a:prstGeom>
          </p:spPr>
        </p:pic>
        <p:pic>
          <p:nvPicPr>
            <p:cNvPr id="7" name="Graphic 6" descr="Transfer with solid fill">
              <a:extLst>
                <a:ext uri="{FF2B5EF4-FFF2-40B4-BE49-F238E27FC236}">
                  <a16:creationId xmlns:a16="http://schemas.microsoft.com/office/drawing/2014/main" id="{45787E00-CCFA-ACD0-7864-781D92B60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59898" y="4015409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14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FF6EA-C829-4939-F3C7-8A7739C62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A0A4-76CD-6003-C8FB-3BA76F61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Mixtures and Low-Level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1530D-CEC3-331A-36CA-27E5B82EC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626"/>
            <a:ext cx="10515600" cy="435133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cartridges had a high TrueAllele KL: the DNA was informative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Low-level data, little DNA: uninformative manual interpretation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Percentage of low-level samples for each cartridge type (Table 1)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431 (of 910) samples were found to be mixtures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number of mixtures for each cartridge type (Table 2)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F97B05-5891-B4A9-C9B6-5CFE8E1BF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284228"/>
              </p:ext>
            </p:extLst>
          </p:nvPr>
        </p:nvGraphicFramePr>
        <p:xfrm>
          <a:off x="5158154" y="3956858"/>
          <a:ext cx="6775941" cy="2849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831">
                  <a:extLst>
                    <a:ext uri="{9D8B030D-6E8A-4147-A177-3AD203B41FA5}">
                      <a16:colId xmlns:a16="http://schemas.microsoft.com/office/drawing/2014/main" val="2067114292"/>
                    </a:ext>
                  </a:extLst>
                </a:gridCol>
                <a:gridCol w="986309">
                  <a:extLst>
                    <a:ext uri="{9D8B030D-6E8A-4147-A177-3AD203B41FA5}">
                      <a16:colId xmlns:a16="http://schemas.microsoft.com/office/drawing/2014/main" val="4029810658"/>
                    </a:ext>
                  </a:extLst>
                </a:gridCol>
                <a:gridCol w="986309">
                  <a:extLst>
                    <a:ext uri="{9D8B030D-6E8A-4147-A177-3AD203B41FA5}">
                      <a16:colId xmlns:a16="http://schemas.microsoft.com/office/drawing/2014/main" val="1848204720"/>
                    </a:ext>
                  </a:extLst>
                </a:gridCol>
                <a:gridCol w="1449874">
                  <a:extLst>
                    <a:ext uri="{9D8B030D-6E8A-4147-A177-3AD203B41FA5}">
                      <a16:colId xmlns:a16="http://schemas.microsoft.com/office/drawing/2014/main" val="3759278224"/>
                    </a:ext>
                  </a:extLst>
                </a:gridCol>
                <a:gridCol w="986309">
                  <a:extLst>
                    <a:ext uri="{9D8B030D-6E8A-4147-A177-3AD203B41FA5}">
                      <a16:colId xmlns:a16="http://schemas.microsoft.com/office/drawing/2014/main" val="675491998"/>
                    </a:ext>
                  </a:extLst>
                </a:gridCol>
                <a:gridCol w="986309">
                  <a:extLst>
                    <a:ext uri="{9D8B030D-6E8A-4147-A177-3AD203B41FA5}">
                      <a16:colId xmlns:a16="http://schemas.microsoft.com/office/drawing/2014/main" val="1719625775"/>
                    </a:ext>
                  </a:extLst>
                </a:gridCol>
              </a:tblGrid>
              <a:tr h="26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378227"/>
                  </a:ext>
                </a:extLst>
              </a:tr>
              <a:tr h="26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Wet:Wet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Wet:Dry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Soak and Sonicate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 Lift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Scraping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8311"/>
                  </a:ext>
                </a:extLst>
              </a:tr>
              <a:tr h="26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Fired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93181"/>
                  </a:ext>
                </a:extLst>
              </a:tr>
              <a:tr h="26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74743"/>
                  </a:ext>
                </a:extLst>
              </a:tr>
              <a:tr h="26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24325"/>
                  </a:ext>
                </a:extLst>
              </a:tr>
              <a:tr h="26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47770"/>
                  </a:ext>
                </a:extLst>
              </a:tr>
              <a:tr h="26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0528"/>
                  </a:ext>
                </a:extLst>
              </a:tr>
              <a:tr h="26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Nickel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76727"/>
                  </a:ext>
                </a:extLst>
              </a:tr>
              <a:tr h="264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Steel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3223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674AF3-2FC8-D705-B6C9-420FED64F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87772"/>
              </p:ext>
            </p:extLst>
          </p:nvPr>
        </p:nvGraphicFramePr>
        <p:xfrm>
          <a:off x="556843" y="3794295"/>
          <a:ext cx="3534510" cy="3011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8170">
                  <a:extLst>
                    <a:ext uri="{9D8B030D-6E8A-4147-A177-3AD203B41FA5}">
                      <a16:colId xmlns:a16="http://schemas.microsoft.com/office/drawing/2014/main" val="3001679221"/>
                    </a:ext>
                  </a:extLst>
                </a:gridCol>
                <a:gridCol w="1178170">
                  <a:extLst>
                    <a:ext uri="{9D8B030D-6E8A-4147-A177-3AD203B41FA5}">
                      <a16:colId xmlns:a16="http://schemas.microsoft.com/office/drawing/2014/main" val="4049188500"/>
                    </a:ext>
                  </a:extLst>
                </a:gridCol>
                <a:gridCol w="1178170">
                  <a:extLst>
                    <a:ext uri="{9D8B030D-6E8A-4147-A177-3AD203B41FA5}">
                      <a16:colId xmlns:a16="http://schemas.microsoft.com/office/drawing/2014/main" val="3019007945"/>
                    </a:ext>
                  </a:extLst>
                </a:gridCol>
              </a:tblGrid>
              <a:tr h="25120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Low-Level Samples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3166"/>
                  </a:ext>
                </a:extLst>
              </a:tr>
              <a:tr h="25120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830694"/>
                  </a:ext>
                </a:extLst>
              </a:tr>
              <a:tr h="25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Wet:Wet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Wet:Dry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23380"/>
                  </a:ext>
                </a:extLst>
              </a:tr>
              <a:tr h="25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28738"/>
                  </a:ext>
                </a:extLst>
              </a:tr>
              <a:tr h="25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509016"/>
                  </a:ext>
                </a:extLst>
              </a:tr>
              <a:tr h="46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350105"/>
                  </a:ext>
                </a:extLst>
              </a:tr>
              <a:tr h="25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25224"/>
                  </a:ext>
                </a:extLst>
              </a:tr>
              <a:tr h="25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573570"/>
                  </a:ext>
                </a:extLst>
              </a:tr>
              <a:tr h="25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Nickel Unfired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94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64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e5264f-7d52-468a-8595-03296a7ab846">
      <Terms xmlns="http://schemas.microsoft.com/office/infopath/2007/PartnerControls"/>
    </lcf76f155ced4ddcb4097134ff3c332f>
    <Notes xmlns="fde5264f-7d52-468a-8595-03296a7ab846" xsi:nil="true"/>
    <TaxCatchAll xmlns="767493bf-5c53-4d5c-8dd1-2fad91382e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FA86257963D447BEF259D2010349DE" ma:contentTypeVersion="17" ma:contentTypeDescription="Create a new document." ma:contentTypeScope="" ma:versionID="e68b33488093c9e3ad8ece2b7dc5b4a5">
  <xsd:schema xmlns:xsd="http://www.w3.org/2001/XMLSchema" xmlns:xs="http://www.w3.org/2001/XMLSchema" xmlns:p="http://schemas.microsoft.com/office/2006/metadata/properties" xmlns:ns2="fde5264f-7d52-468a-8595-03296a7ab846" xmlns:ns3="767493bf-5c53-4d5c-8dd1-2fad91382e62" targetNamespace="http://schemas.microsoft.com/office/2006/metadata/properties" ma:root="true" ma:fieldsID="c9af87bf81973e8b0e414cb4d83c1a2a" ns2:_="" ns3:_="">
    <xsd:import namespace="fde5264f-7d52-468a-8595-03296a7ab846"/>
    <xsd:import namespace="767493bf-5c53-4d5c-8dd1-2fad91382e62"/>
    <xsd:element name="properties">
      <xsd:complexType>
        <xsd:sequence>
          <xsd:element name="documentManagement">
            <xsd:complexType>
              <xsd:all>
                <xsd:element ref="ns2:Note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5264f-7d52-468a-8595-03296a7ab846" elementFormDefault="qualified">
    <xsd:import namespace="http://schemas.microsoft.com/office/2006/documentManagement/types"/>
    <xsd:import namespace="http://schemas.microsoft.com/office/infopath/2007/PartnerControls"/>
    <xsd:element name="Notes" ma:index="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86808e2-93aa-4730-8c3c-81b19fdc21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493bf-5c53-4d5c-8dd1-2fad91382e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7205033-2c4c-4f19-8f3e-05580bff0809}" ma:internalName="TaxCatchAll" ma:showField="CatchAllData" ma:web="767493bf-5c53-4d5c-8dd1-2fad91382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CFD455-133E-40F4-BF56-B0E465981082}">
  <ds:schemaRefs>
    <ds:schemaRef ds:uri="fde5264f-7d52-468a-8595-03296a7ab846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767493bf-5c53-4d5c-8dd1-2fad91382e6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03B7A8-02CB-4C4E-8787-FC66193DCC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7EBD7C-0324-45EC-8CC9-6144F2930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5264f-7d52-468a-8595-03296a7ab846"/>
    <ds:schemaRef ds:uri="767493bf-5c53-4d5c-8dd1-2fad91382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28179</TotalTime>
  <Words>1250</Words>
  <Application>Microsoft Macintosh PowerPoint</Application>
  <PresentationFormat>Widescreen</PresentationFormat>
  <Paragraphs>365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Getting more from less: low-level DNA mixtures on cartridges</vt:lpstr>
      <vt:lpstr>Disclaimer</vt:lpstr>
      <vt:lpstr>Background</vt:lpstr>
      <vt:lpstr>Study Design</vt:lpstr>
      <vt:lpstr>Sample Creation and DNA Collection</vt:lpstr>
      <vt:lpstr>DNA Extraction</vt:lpstr>
      <vt:lpstr>Manual Allele Interpretation</vt:lpstr>
      <vt:lpstr>TrueAllele Casework Interpretation</vt:lpstr>
      <vt:lpstr>Mixtures and Low-Level Data</vt:lpstr>
      <vt:lpstr>TrueAllele Interpretation Round 2</vt:lpstr>
      <vt:lpstr>TrueAllele Information Comparison</vt:lpstr>
      <vt:lpstr>TrueAllele Finds Unknown Contributor</vt:lpstr>
      <vt:lpstr>Nickel Unfired Example</vt:lpstr>
      <vt:lpstr>Study Conclusions</vt:lpstr>
      <vt:lpstr>Study Conclusions</vt:lpstr>
      <vt:lpstr>Study Conclusions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Kathy Howard</dc:creator>
  <cp:lastModifiedBy>Matt Legler</cp:lastModifiedBy>
  <cp:revision>30</cp:revision>
  <cp:lastPrinted>2025-04-02T13:42:41Z</cp:lastPrinted>
  <dcterms:created xsi:type="dcterms:W3CDTF">2021-07-12T17:59:51Z</dcterms:created>
  <dcterms:modified xsi:type="dcterms:W3CDTF">2025-04-02T13:44:22Z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0x0101007AFA86257963D447BEF259D2010349DE</vt:lpwstr>
  </property>
</Properties>
</file>