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9" r:id="rId2"/>
    <p:sldId id="610" r:id="rId3"/>
    <p:sldId id="602" r:id="rId4"/>
    <p:sldId id="371" r:id="rId5"/>
    <p:sldId id="601" r:id="rId6"/>
    <p:sldId id="376" r:id="rId7"/>
    <p:sldId id="377" r:id="rId8"/>
    <p:sldId id="615" r:id="rId9"/>
    <p:sldId id="379" r:id="rId10"/>
    <p:sldId id="404" r:id="rId11"/>
    <p:sldId id="608" r:id="rId12"/>
    <p:sldId id="604" r:id="rId13"/>
    <p:sldId id="393" r:id="rId14"/>
    <p:sldId id="401" r:id="rId15"/>
    <p:sldId id="611" r:id="rId16"/>
    <p:sldId id="395" r:id="rId17"/>
    <p:sldId id="372" r:id="rId18"/>
    <p:sldId id="600" r:id="rId19"/>
    <p:sldId id="612" r:id="rId20"/>
    <p:sldId id="613" r:id="rId21"/>
    <p:sldId id="603" r:id="rId22"/>
    <p:sldId id="598" r:id="rId23"/>
    <p:sldId id="599" r:id="rId24"/>
    <p:sldId id="614" r:id="rId25"/>
    <p:sldId id="380" r:id="rId26"/>
    <p:sldId id="383" r:id="rId27"/>
    <p:sldId id="616" r:id="rId28"/>
    <p:sldId id="38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/>
    <p:restoredTop sz="94694"/>
  </p:normalViewPr>
  <p:slideViewPr>
    <p:cSldViewPr snapToGrid="0">
      <p:cViewPr varScale="1">
        <p:scale>
          <a:sx n="121" d="100"/>
          <a:sy n="121" d="100"/>
        </p:scale>
        <p:origin x="2496" y="176"/>
      </p:cViewPr>
      <p:guideLst>
        <p:guide orient="horz" pos="552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363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A67D5FCF-7797-774A-9CFC-0159C6C4CC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71BF128A-3D68-934E-9EB0-058ACA89B6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FD9794D5-9012-3046-80B6-49801BE58C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dirty="0" err="1"/>
              <a:t>Cybergenetics</a:t>
            </a:r>
            <a:r>
              <a:rPr lang="en-US" altLang="en-US" dirty="0"/>
              <a:t> © 2003-2025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AF4233DA-DFEF-4A42-A59E-F785202BDD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D5922E-D012-CF4A-8792-4A06B3D7C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FB471B4-2EC0-6E4A-A349-2F6E289D4E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E6DAF2B-3F40-124B-AC0D-693D8A9BFC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D36FC43-104E-CD4B-A8BA-6092C2160C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23BED0BE-D91B-7C41-85EB-D17F480B3D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3566C322-801C-DD48-A8E3-E014CA55A8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4370AAFE-9A5B-F74C-A679-67A55870E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CDE64E-914F-404E-B6CE-20C714623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419B8330-2E9F-384E-AEF3-06B1358CB3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020F1895-B6F1-EA4A-BCC0-47EE46E0A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9FAED3-CD8D-E34F-8574-3E442A2CAF3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8727013-CB2B-904A-9012-548BAD8DA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B6572E-C851-DE48-9E7F-4E6169F4E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7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CCDAA-1E76-30B4-CB4E-C708FA698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2AA4D3-F230-D9FA-0E88-22DD496C6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51CE8-0059-6E3B-FBDA-D6BCCB2FC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E8EC1-035A-5031-E4C2-C6DF4E4B59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BC2C3-1AB2-58AF-E99F-B0ACD4B7D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8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4DB95-2CFC-0376-DF24-A3EA64026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6372D-C05E-5C62-F444-A178B44E8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CEBFD-ABBB-97A4-FB0E-75F7B72F0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A7187-C33F-3832-2E47-EA71453C9F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91CA4-5575-60DE-0428-8DC4E35BB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4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4DB95-2CFC-0376-DF24-A3EA64026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6372D-C05E-5C62-F444-A178B44E8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CEBFD-ABBB-97A4-FB0E-75F7B72F0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A7187-C33F-3832-2E47-EA71453C9F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91CA4-5575-60DE-0428-8DC4E35BB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410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7E2B-E453-6143-F222-5C797E62B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CD7FC-857F-554D-C492-7AE4EBC8F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A6966-CDE2-77F5-80BB-E41645845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1F1B7-8876-B060-99C2-16241562A6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1014D-672F-6F42-AB5E-42484776B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05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09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FB794-5138-A921-E728-0574171FF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29243-EA57-AACF-0B14-76E650B66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4DB0B-4539-759D-C73A-3EE7F2752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048FB-5E61-BBAD-3BC2-CBD3440179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B0F47-637B-7DA5-7F8C-9A80574F5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0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3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B07A1-5B98-32BF-2F65-7F7E320C3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9AB5A1-1B04-1DB8-9FFC-9B91791FC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25125-5598-5646-2B2F-297000E9D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05480-D7E6-1538-1E60-37CC2FEA09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66E60-0555-5C30-3529-E62896EC0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8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BE3F-F4D9-34CE-8550-479257517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08C86-C886-FE28-E66A-99EABB7E4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85AE7-9236-29FA-2D32-A9F95BB14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8BB0D-220D-B30B-7D56-12AE29644F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35EB3-B121-45DE-EF69-D02CEBAB8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43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8A6F2-24DB-7C44-4314-DC695EA79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2CF10-2952-9080-9A25-8D807285D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B94465-934A-3960-C382-42388D0BD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76DD0-83A3-1AB2-F0DC-863C2C1FB5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81088-A339-4247-A2B8-5BB2CF899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39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9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F9AEAA76-3EAD-CA45-AF01-D2B42843D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F59C3A41-AD56-B544-A37A-9CABB0BF6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19F05F03-0073-A24A-B3A8-5C0FB312B3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2007-2012</a:t>
            </a: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C1F528A3-2FD3-BE41-A864-7E512B4D9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78B2CA-0228-284B-B524-90E1FD61670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6FABC0-6EF6-8148-93FE-2A3DB4252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5C6E42-AD9D-6045-AB18-44C4D0933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6D91F-5EAF-8843-862E-C6663D9A0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944A-6136-C546-90B4-6F759975B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2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D338E-4C7B-AB40-8796-2186DA726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989C80-D0D3-AD49-9987-C4CA06182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E35F89-D396-5A42-A9EA-05D85A9A3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C169-ECF8-0F40-84E0-5115012D7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90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F7A7F-1ED3-6F4E-A5B6-99F77A348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817BE6-48C6-2740-88C6-85EECF7A0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BED467-D2B4-E64A-8306-4E1D69023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718C-D35B-6747-8B68-F9904B7F7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0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BF14B-6CDB-CF4F-ADC9-EDF6064AC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E05A36-F12E-FF43-B885-073301D7E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F6AF6-E628-B44F-8E8E-FF6039184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8353B-F189-0C42-879B-64C282E87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1574DB-05A0-0A48-A0CC-2AD624BB3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4E642-1490-9F48-AF48-EC53A1B77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0E2E1C-274C-3747-AA74-2D09D8875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0DBC-B227-484C-A930-1527DAF2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5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AE1D8-B352-954E-B98B-D6669ACD9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C2CB1-1ADE-904C-8B93-EC735D69D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BA5AD-290A-6D42-8CF2-139E78E52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1C8B-782C-DB4C-8421-08A94CCED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1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C5AB21-93C5-9640-972A-AD5B63F1C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7F873D-0023-BC47-A8A4-56AF757CD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E65133-4AF2-C64A-822B-67FB92AA6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065C-14D7-B74B-8BA9-B69DC6CA9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2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B0605D-DBFF-764F-9AD0-CD4AA1C99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B5C412-9419-0848-A6D7-B905F3789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A1755A-0C2A-E742-8DA5-A46702A0F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6311-9035-8543-9633-39F3C8F43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4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17493D-131A-B443-BC77-B41D41F90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E0CA5B-1951-8B42-BAF5-E30CD21D3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A8E818-2E95-904E-8159-8A73EC1DF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686F-3D64-294F-9DA6-BF1FBB375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60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019E0-CF41-F24D-B1B0-485170BFE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4BF9F-0597-0F45-BB7B-80AE9800C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8D062-82A2-A541-A685-A91C72C51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23CC-7ED9-E74A-B6CB-08C36845A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5578E-04C8-C940-A6E2-0C06C5C1E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6B8B6-A9AA-B148-AD0C-A2CEF5442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F5A5B-D061-A443-8590-9FFF57CF7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EFC3-1F06-5A4F-AB0F-453DED0C0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2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9056E2-0A02-7346-9381-332EB70D9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4011DA-C314-8E45-A60B-CDCE47C41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06B5DD-A230-EA4E-ABEF-76921A2E91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2F9602-21DE-DD4A-A3AF-DA4DA89D0F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821C51-DE33-E044-A0A6-E02D96C09F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68118AD0-8AAB-5F48-99BF-F01FD1BC4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2CADB22-F2DE-D341-A75B-73D4E3782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path to precedent for Maryland probabilistic genotyping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EB5BA032-3336-C044-805A-74C98159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86" y="2436813"/>
            <a:ext cx="82039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2F8B20"/>
                </a:solidFill>
              </a:rPr>
              <a:t>Mid-Atlantic Association of Forensic Scientists</a:t>
            </a:r>
          </a:p>
          <a:p>
            <a:pPr algn="ctr">
              <a:defRPr/>
            </a:pPr>
            <a:endParaRPr lang="en-US" altLang="en-US" sz="2800" b="1" dirty="0">
              <a:solidFill>
                <a:srgbClr val="2F8B20"/>
              </a:solidFill>
            </a:endParaRP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</a:rPr>
              <a:t>Richmond, Virginia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</a:rPr>
              <a:t>May, 2025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F7C08F4C-DBCC-6B44-BCDB-71DDE534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140" y="4596584"/>
            <a:ext cx="44775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</a:rPr>
              <a:t>Jennifer M. </a:t>
            </a:r>
            <a:r>
              <a:rPr lang="en-US" altLang="en-US" b="1" dirty="0" err="1">
                <a:solidFill>
                  <a:schemeClr val="accent2"/>
                </a:solidFill>
              </a:rPr>
              <a:t>Bracamontes</a:t>
            </a:r>
            <a:r>
              <a:rPr lang="en-US" altLang="en-US" b="1" dirty="0">
                <a:solidFill>
                  <a:schemeClr val="accent2"/>
                </a:solidFill>
              </a:rPr>
              <a:t>, MS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</a:rPr>
              <a:t>William P. Allan, MS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</a:rPr>
              <a:t>Mark W Perlin, PhD, MD, PhD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7C6DC71D-F9EE-574C-B554-6199817D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6448053"/>
            <a:ext cx="217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 dirty="0"/>
              <a:t>Cybergenetics © 2003-2025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804F9ABA-B697-A84F-87C0-88B6A1B6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713FEE8-6B19-F84F-8C54-5C89D4B4B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Peer-reviewed validation studies </a:t>
            </a:r>
            <a:endParaRPr lang="en-US" altLang="en-US" sz="40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C4C22D5E-2D08-6A4C-B5CA-1934EEDE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8338"/>
            <a:ext cx="89154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Sinelnikov</a:t>
            </a:r>
            <a:r>
              <a:rPr lang="en-US" alt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altLang="en-US" sz="1600" i="1" dirty="0" err="1">
                <a:solidFill>
                  <a:srgbClr val="0000FF"/>
                </a:solidFill>
              </a:rPr>
              <a:t>PLoS</a:t>
            </a:r>
            <a:r>
              <a:rPr lang="en-US" altLang="en-US" sz="1600" i="1" dirty="0">
                <a:solidFill>
                  <a:srgbClr val="0000FF"/>
                </a:solidFill>
              </a:rPr>
              <a:t> ONE</a:t>
            </a:r>
            <a:r>
              <a:rPr lang="en-US" altLang="en-US" sz="1600" dirty="0">
                <a:solidFill>
                  <a:srgbClr val="0000FF"/>
                </a:solidFill>
              </a:rPr>
              <a:t>. 2009;4(12):e8327.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alt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altLang="en-US" sz="1600" dirty="0">
                <a:solidFill>
                  <a:srgbClr val="0000FF"/>
                </a:solidFill>
              </a:rPr>
              <a:t>. 2013;53(2):103-114.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Greenspoon SA, </a:t>
            </a:r>
            <a:r>
              <a:rPr lang="en-US" altLang="en-US" sz="1600" dirty="0" err="1">
                <a:solidFill>
                  <a:srgbClr val="0000FF"/>
                </a:solidFill>
              </a:rPr>
              <a:t>Schiermeier</a:t>
            </a:r>
            <a:r>
              <a:rPr lang="en-US" alt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2015;60(5):1263-1276.</a:t>
            </a:r>
            <a:r>
              <a:rPr lang="en-US" altLang="en-US" sz="1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2020; 65(2):380-398.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Legler MM, Spencer CE, Smith JL, Allan WP,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Validating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DNA mixture interpretation.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2011;56(6):1430-1447.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New York State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validation study.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2013;58(6):1458-1466.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Dormer K, </a:t>
            </a:r>
            <a:r>
              <a:rPr lang="en-US" altLang="en-US" sz="1600" dirty="0" err="1">
                <a:solidFill>
                  <a:srgbClr val="000090"/>
                </a:solidFill>
              </a:rPr>
              <a:t>Hornyak</a:t>
            </a:r>
            <a:r>
              <a:rPr lang="en-US" altLang="en-US" sz="1600" dirty="0">
                <a:solidFill>
                  <a:srgbClr val="000090"/>
                </a:solidFill>
              </a:rPr>
              <a:t> J, </a:t>
            </a:r>
            <a:r>
              <a:rPr lang="en-US" altLang="en-US" sz="1600" dirty="0" err="1">
                <a:solidFill>
                  <a:srgbClr val="000090"/>
                </a:solidFill>
              </a:rPr>
              <a:t>Schiermeier</a:t>
            </a:r>
            <a:r>
              <a:rPr lang="en-US" altLang="en-US" sz="1600" dirty="0">
                <a:solidFill>
                  <a:srgbClr val="000090"/>
                </a:solidFill>
              </a:rPr>
              <a:t>-Wood L, Greenspoon S.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600" i="1" dirty="0">
                <a:solidFill>
                  <a:srgbClr val="000090"/>
                </a:solidFill>
              </a:rPr>
              <a:t>PLOS ONE</a:t>
            </a:r>
            <a:r>
              <a:rPr lang="en-US" altLang="en-US" sz="1600" dirty="0">
                <a:solidFill>
                  <a:srgbClr val="000090"/>
                </a:solidFill>
              </a:rPr>
              <a:t>. 2014;(9)3:e92837. 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4A508B3-1CD4-ED23-1704-548DE0DF0BDA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1D9D222-640A-5F45-834E-746743AD1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A10CE070-B18F-9947-8A65-F3FFAA5A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17588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>
            <a:extLst>
              <a:ext uri="{FF2B5EF4-FFF2-40B4-BE49-F238E27FC236}">
                <a16:creationId xmlns:a16="http://schemas.microsoft.com/office/drawing/2014/main" id="{52F19C2E-98F2-EB45-B454-3D0D280F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36700"/>
            <a:ext cx="2463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F9C9C-C85B-D644-8855-B7E0BA19067B}"/>
              </a:ext>
            </a:extLst>
          </p:cNvPr>
          <p:cNvSpPr txBox="1"/>
          <p:nvPr/>
        </p:nvSpPr>
        <p:spPr>
          <a:xfrm>
            <a:off x="6545263" y="1814513"/>
            <a:ext cx="9858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</a:p>
        </p:txBody>
      </p:sp>
      <p:pic>
        <p:nvPicPr>
          <p:cNvPr id="31750" name="Picture 7">
            <a:extLst>
              <a:ext uri="{FF2B5EF4-FFF2-40B4-BE49-F238E27FC236}">
                <a16:creationId xmlns:a16="http://schemas.microsoft.com/office/drawing/2014/main" id="{000F5ED4-5DDF-644E-BD59-F56D0193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743200"/>
            <a:ext cx="51149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491C64-1F24-EF41-94E1-121BE960BBDB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kern="0" dirty="0">
                <a:ea typeface="ＭＳ Ｐゴシック" panose="020B0600070205080204" pitchFamily="34" charset="-128"/>
              </a:rPr>
              <a:t> predictability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4D1A5A6-AA17-0824-9825-FD0552B145FE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53F41F3-F3C9-CF43-B0B7-8A996B70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2771" name="Group 2">
            <a:extLst>
              <a:ext uri="{FF2B5EF4-FFF2-40B4-BE49-F238E27FC236}">
                <a16:creationId xmlns:a16="http://schemas.microsoft.com/office/drawing/2014/main" id="{980055AF-6B2D-B648-A7E5-0FFA23F71D3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240088"/>
            <a:ext cx="3416300" cy="801687"/>
            <a:chOff x="4114800" y="3333005"/>
            <a:chExt cx="3416630" cy="801033"/>
          </a:xfrm>
        </p:grpSpPr>
        <p:pic>
          <p:nvPicPr>
            <p:cNvPr id="32775" name="Picture 5">
              <a:extLst>
                <a:ext uri="{FF2B5EF4-FFF2-40B4-BE49-F238E27FC236}">
                  <a16:creationId xmlns:a16="http://schemas.microsoft.com/office/drawing/2014/main" id="{3B0D4C2C-80B7-B94F-9FC4-3A092E319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33005"/>
              <a:ext cx="24638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46A4E4-651A-E049-8C1F-E4660D0EFD43}"/>
                </a:ext>
              </a:extLst>
            </p:cNvPr>
            <p:cNvSpPr txBox="1"/>
            <p:nvPr/>
          </p:nvSpPr>
          <p:spPr>
            <a:xfrm>
              <a:off x="6545498" y="3610590"/>
              <a:ext cx="985932" cy="523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2014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D2110C8-05F3-2B40-BBAC-8D7D0C093D74}"/>
              </a:ext>
            </a:extLst>
          </p:cNvPr>
          <p:cNvSpPr txBox="1">
            <a:spLocks/>
          </p:cNvSpPr>
          <p:nvPr/>
        </p:nvSpPr>
        <p:spPr bwMode="auto">
          <a:xfrm>
            <a:off x="785813" y="246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kern="0" dirty="0">
                <a:ea typeface="ＭＳ Ｐゴシック" panose="020B0600070205080204" pitchFamily="34" charset="-128"/>
              </a:rPr>
              <a:t> reliability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0AC72172-E85C-3B43-9F23-35F391A4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>
            <a:extLst>
              <a:ext uri="{FF2B5EF4-FFF2-40B4-BE49-F238E27FC236}">
                <a16:creationId xmlns:a16="http://schemas.microsoft.com/office/drawing/2014/main" id="{ECE717D3-73FA-4745-9EA5-662A29C2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</a:rPr>
              <a:t>Validation axes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reproducible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4AA3D88-DE3A-06BE-ABE3-5E0C0FF56B0A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1.pdf">
            <a:extLst>
              <a:ext uri="{FF2B5EF4-FFF2-40B4-BE49-F238E27FC236}">
                <a16:creationId xmlns:a16="http://schemas.microsoft.com/office/drawing/2014/main" id="{D64996EF-4B3C-5C4F-8E71-69BAF8C7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9"/>
          <a:stretch>
            <a:fillRect/>
          </a:stretch>
        </p:blipFill>
        <p:spPr bwMode="auto">
          <a:xfrm>
            <a:off x="1981200" y="2286000"/>
            <a:ext cx="5299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19" name="Straight Connector 15">
            <a:extLst>
              <a:ext uri="{FF2B5EF4-FFF2-40B4-BE49-F238E27FC236}">
                <a16:creationId xmlns:a16="http://schemas.microsoft.com/office/drawing/2014/main" id="{D5528DC6-C588-104A-BA05-0A5C13DF52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6438" y="2543175"/>
            <a:ext cx="22225" cy="9985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820" name="Left-Right Arrow 22">
            <a:extLst>
              <a:ext uri="{FF2B5EF4-FFF2-40B4-BE49-F238E27FC236}">
                <a16:creationId xmlns:a16="http://schemas.microsoft.com/office/drawing/2014/main" id="{011A702D-F747-0344-8C50-C771483A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2466975"/>
            <a:ext cx="3429000" cy="76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1" name="TextBox 24">
            <a:extLst>
              <a:ext uri="{FF2B5EF4-FFF2-40B4-BE49-F238E27FC236}">
                <a16:creationId xmlns:a16="http://schemas.microsoft.com/office/drawing/2014/main" id="{7DAA7447-3685-1B41-9C6D-284F4C0E2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2388"/>
            <a:ext cx="190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11.05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 i="1">
                <a:solidFill>
                  <a:srgbClr val="0000FF"/>
                </a:solidFill>
              </a:rPr>
              <a:t>(5.42)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113 billion</a:t>
            </a:r>
          </a:p>
        </p:txBody>
      </p:sp>
      <p:sp>
        <p:nvSpPr>
          <p:cNvPr id="34822" name="TextBox 44">
            <a:extLst>
              <a:ext uri="{FF2B5EF4-FFF2-40B4-BE49-F238E27FC236}">
                <a16:creationId xmlns:a16="http://schemas.microsoft.com/office/drawing/2014/main" id="{CD723875-985A-1747-B61B-09653DE9A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47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TrueAllele</a:t>
            </a:r>
          </a:p>
        </p:txBody>
      </p:sp>
      <p:sp>
        <p:nvSpPr>
          <p:cNvPr id="34823" name="TextBox 3">
            <a:extLst>
              <a:ext uri="{FF2B5EF4-FFF2-40B4-BE49-F238E27FC236}">
                <a16:creationId xmlns:a16="http://schemas.microsoft.com/office/drawing/2014/main" id="{C4A646F1-CC6E-E240-89A8-42557147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log(LR) match distribution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236F7CE-FD7C-6507-DF78-8190AD12E3D7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0F8B51-A2E4-A9BB-76E6-0AFDF3FF17A7}"/>
              </a:ext>
            </a:extLst>
          </p:cNvPr>
          <p:cNvSpPr txBox="1">
            <a:spLocks/>
          </p:cNvSpPr>
          <p:nvPr/>
        </p:nvSpPr>
        <p:spPr bwMode="auto">
          <a:xfrm>
            <a:off x="785813" y="246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kern="0" dirty="0">
                <a:ea typeface="ＭＳ Ｐゴシック" panose="020B0600070205080204" pitchFamily="34" charset="-128"/>
              </a:rPr>
              <a:t> sensitivity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Figure8.tiff">
            <a:extLst>
              <a:ext uri="{FF2B5EF4-FFF2-40B4-BE49-F238E27FC236}">
                <a16:creationId xmlns:a16="http://schemas.microsoft.com/office/drawing/2014/main" id="{D11746CE-8BC5-7C46-916C-AD5A8442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30875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81D369F-63C8-10FE-9DAB-F392D5410D9D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0EC4B5-E0F2-1DF9-16C5-31EC22046DCF}"/>
              </a:ext>
            </a:extLst>
          </p:cNvPr>
          <p:cNvSpPr txBox="1">
            <a:spLocks/>
          </p:cNvSpPr>
          <p:nvPr/>
        </p:nvSpPr>
        <p:spPr bwMode="auto">
          <a:xfrm>
            <a:off x="785813" y="246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kern="0" dirty="0">
                <a:ea typeface="ＭＳ Ｐゴシック" panose="020B0600070205080204" pitchFamily="34" charset="-128"/>
              </a:rPr>
              <a:t> accuracy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Fig5.pdf">
            <a:extLst>
              <a:ext uri="{FF2B5EF4-FFF2-40B4-BE49-F238E27FC236}">
                <a16:creationId xmlns:a16="http://schemas.microsoft.com/office/drawing/2014/main" id="{07A08E82-553E-F445-93A9-2F7D9E7D8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49488"/>
            <a:ext cx="70104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0">
            <a:extLst>
              <a:ext uri="{FF2B5EF4-FFF2-40B4-BE49-F238E27FC236}">
                <a16:creationId xmlns:a16="http://schemas.microsoft.com/office/drawing/2014/main" id="{CF5D3C0E-A3A3-1440-B06B-BFAC0522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2890838"/>
            <a:ext cx="121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– 19.47</a:t>
            </a:r>
          </a:p>
        </p:txBody>
      </p:sp>
      <p:cxnSp>
        <p:nvCxnSpPr>
          <p:cNvPr id="39940" name="Straight Connector 15">
            <a:extLst>
              <a:ext uri="{FF2B5EF4-FFF2-40B4-BE49-F238E27FC236}">
                <a16:creationId xmlns:a16="http://schemas.microsoft.com/office/drawing/2014/main" id="{DE0FEBD6-D61D-034F-AD0F-2B1FA4B2D3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65538" y="3370263"/>
            <a:ext cx="4762" cy="29083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941" name="TextBox 3">
            <a:extLst>
              <a:ext uri="{FF2B5EF4-FFF2-40B4-BE49-F238E27FC236}">
                <a16:creationId xmlns:a16="http://schemas.microsoft.com/office/drawing/2014/main" id="{A9570A29-5711-294A-9ED0-E51E8E66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log(LR) nonmatch distribution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CD1D83E-5F3E-94F4-67FE-C11EAA2F144E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0FD79E-1B02-D251-C5B4-890C9316C090}"/>
              </a:ext>
            </a:extLst>
          </p:cNvPr>
          <p:cNvSpPr txBox="1">
            <a:spLocks/>
          </p:cNvSpPr>
          <p:nvPr/>
        </p:nvSpPr>
        <p:spPr bwMode="auto">
          <a:xfrm>
            <a:off x="785813" y="246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kern="0" dirty="0">
                <a:ea typeface="ＭＳ Ｐゴシック" panose="020B0600070205080204" pitchFamily="34" charset="-128"/>
              </a:rPr>
              <a:t> specificity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4A6F00-3D98-A541-BEA1-6396A4F1765D}"/>
              </a:ext>
            </a:extLst>
          </p:cNvPr>
          <p:cNvSpPr txBox="1"/>
          <p:nvPr/>
        </p:nvSpPr>
        <p:spPr>
          <a:xfrm>
            <a:off x="1284080" y="1477187"/>
            <a:ext cx="6575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TrueAllele</a:t>
            </a:r>
            <a:r>
              <a:rPr lang="en-US" dirty="0">
                <a:solidFill>
                  <a:srgbClr val="0070C0"/>
                </a:solidFill>
              </a:rPr>
              <a:t> specificity (million samples)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From noncontributor distribution, for LR &gt; 100: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Error rate = 1 in 1,000,000 (</a:t>
            </a:r>
            <a:r>
              <a:rPr lang="en-US" altLang="en-US" b="1" dirty="0">
                <a:solidFill>
                  <a:srgbClr val="FF0000"/>
                </a:solidFill>
              </a:rPr>
              <a:t>0.0001</a:t>
            </a:r>
            <a:r>
              <a:rPr lang="en-US" altLang="en-US" dirty="0">
                <a:solidFill>
                  <a:srgbClr val="FF0000"/>
                </a:solidFill>
              </a:rPr>
              <a:t>)%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99D51-67BC-7D4C-A562-8794ED21BE21}"/>
              </a:ext>
            </a:extLst>
          </p:cNvPr>
          <p:cNvSpPr txBox="1"/>
          <p:nvPr/>
        </p:nvSpPr>
        <p:spPr>
          <a:xfrm>
            <a:off x="2091192" y="3058516"/>
            <a:ext cx="4961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CPI – analytical threshold</a:t>
            </a:r>
          </a:p>
          <a:p>
            <a:r>
              <a:rPr lang="en-US" dirty="0">
                <a:solidFill>
                  <a:srgbClr val="002060"/>
                </a:solidFill>
              </a:rPr>
              <a:t>5 false positives in 81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5 in 81 (</a:t>
            </a:r>
            <a:r>
              <a:rPr lang="en-US" b="1" dirty="0">
                <a:solidFill>
                  <a:srgbClr val="FF0000"/>
                </a:solidFill>
              </a:rPr>
              <a:t>6%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60916D-A25A-F741-9DC6-9C52E18AA3CB}"/>
              </a:ext>
            </a:extLst>
          </p:cNvPr>
          <p:cNvSpPr txBox="1"/>
          <p:nvPr/>
        </p:nvSpPr>
        <p:spPr>
          <a:xfrm>
            <a:off x="2168136" y="4639845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mCPI</a:t>
            </a:r>
            <a:r>
              <a:rPr lang="en-US" dirty="0">
                <a:solidFill>
                  <a:srgbClr val="7030A0"/>
                </a:solidFill>
              </a:rPr>
              <a:t> – stochastic threshold</a:t>
            </a:r>
          </a:p>
          <a:p>
            <a:r>
              <a:rPr lang="en-US" dirty="0">
                <a:solidFill>
                  <a:srgbClr val="7030A0"/>
                </a:solidFill>
              </a:rPr>
              <a:t>17 inconclusive results</a:t>
            </a:r>
          </a:p>
          <a:p>
            <a:r>
              <a:rPr lang="en-US" dirty="0">
                <a:solidFill>
                  <a:srgbClr val="7030A0"/>
                </a:solidFill>
              </a:rPr>
              <a:t>1 false positive in 53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1 in 53 (</a:t>
            </a:r>
            <a:r>
              <a:rPr lang="en-US" b="1" dirty="0">
                <a:solidFill>
                  <a:srgbClr val="FF0000"/>
                </a:solidFill>
              </a:rPr>
              <a:t>2%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C129B7B-DC7F-991A-403B-D88A94CAF7E1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0B06B1-791D-51C3-CBF2-7FBFB6275B1F}"/>
              </a:ext>
            </a:extLst>
          </p:cNvPr>
          <p:cNvSpPr txBox="1">
            <a:spLocks/>
          </p:cNvSpPr>
          <p:nvPr/>
        </p:nvSpPr>
        <p:spPr bwMode="auto">
          <a:xfrm>
            <a:off x="785813" y="246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>
                <a:ea typeface="ＭＳ Ｐゴシック" panose="020B0600070205080204" pitchFamily="34" charset="-128"/>
              </a:rPr>
              <a:t>Higher human error rate</a:t>
            </a:r>
          </a:p>
        </p:txBody>
      </p:sp>
    </p:spTree>
    <p:extLst>
      <p:ext uri="{BB962C8B-B14F-4D97-AF65-F5344CB8AC3E}">
        <p14:creationId xmlns:p14="http://schemas.microsoft.com/office/powerpoint/2010/main" val="147307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6">
            <a:extLst>
              <a:ext uri="{FF2B5EF4-FFF2-40B4-BE49-F238E27FC236}">
                <a16:creationId xmlns:a16="http://schemas.microsoft.com/office/drawing/2014/main" id="{EBE6CE84-36FF-4848-BEBE-5CC086820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1259765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Concordance in two independent computer runs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CB1A3A-6F41-4AD3-A80C-0708F06F23A9}"/>
              </a:ext>
            </a:extLst>
          </p:cNvPr>
          <p:cNvGrpSpPr/>
          <p:nvPr/>
        </p:nvGrpSpPr>
        <p:grpSpPr>
          <a:xfrm>
            <a:off x="1485900" y="1770999"/>
            <a:ext cx="6210300" cy="4876800"/>
            <a:chOff x="1485900" y="1981200"/>
            <a:chExt cx="6210300" cy="4876800"/>
          </a:xfrm>
        </p:grpSpPr>
        <p:pic>
          <p:nvPicPr>
            <p:cNvPr id="43009" name="Picture 2" descr="Fig6.pdf">
              <a:extLst>
                <a:ext uri="{FF2B5EF4-FFF2-40B4-BE49-F238E27FC236}">
                  <a16:creationId xmlns:a16="http://schemas.microsoft.com/office/drawing/2014/main" id="{31C610A9-4FF3-EB40-A23F-A2569D29C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1981200"/>
              <a:ext cx="62103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4871B55-3DA2-5544-9A69-8F647B673A8E}"/>
                </a:ext>
              </a:extLst>
            </p:cNvPr>
            <p:cNvSpPr txBox="1"/>
            <p:nvPr/>
          </p:nvSpPr>
          <p:spPr>
            <a:xfrm>
              <a:off x="4191000" y="4876800"/>
              <a:ext cx="312420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standard deviation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(within-group)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0000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0.305</a:t>
              </a: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A405BA4-4E11-8BD2-4A52-ED4D518C323D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4AD031-7C78-C963-FBAB-D27D1A391292}"/>
              </a:ext>
            </a:extLst>
          </p:cNvPr>
          <p:cNvSpPr txBox="1">
            <a:spLocks/>
          </p:cNvSpPr>
          <p:nvPr/>
        </p:nvSpPr>
        <p:spPr bwMode="auto">
          <a:xfrm>
            <a:off x="785813" y="246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kern="0" dirty="0">
                <a:ea typeface="ＭＳ Ｐゴシック" panose="020B0600070205080204" pitchFamily="34" charset="-128"/>
              </a:rPr>
              <a:t> reproducibility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B2BEF687-378A-0446-A0D9-7F8D9EFB3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4034" name="Picture 2" descr="JFS2011.jpeg">
            <a:extLst>
              <a:ext uri="{FF2B5EF4-FFF2-40B4-BE49-F238E27FC236}">
                <a16:creationId xmlns:a16="http://schemas.microsoft.com/office/drawing/2014/main" id="{4218604F-3770-D647-8151-0AA06C8E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F87CCA78-AD44-1C48-B904-34477C7F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00413"/>
            <a:ext cx="5943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68F5D86-845F-7C55-1D7D-17A0ADD53563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24D96617-D945-C244-8217-0FADF0CCE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5058" name="Picture 2" descr="JFS2011.jpeg">
            <a:extLst>
              <a:ext uri="{FF2B5EF4-FFF2-40B4-BE49-F238E27FC236}">
                <a16:creationId xmlns:a16="http://schemas.microsoft.com/office/drawing/2014/main" id="{D697F6E2-53BB-D44C-A971-911E6EC6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JFS2013.jpeg">
            <a:extLst>
              <a:ext uri="{FF2B5EF4-FFF2-40B4-BE49-F238E27FC236}">
                <a16:creationId xmlns:a16="http://schemas.microsoft.com/office/drawing/2014/main" id="{928EDE85-CD6C-4843-94AE-C1D0BC30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/>
          <a:stretch>
            <a:fillRect/>
          </a:stretch>
        </p:blipFill>
        <p:spPr bwMode="auto">
          <a:xfrm>
            <a:off x="0" y="60960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>
            <a:extLst>
              <a:ext uri="{FF2B5EF4-FFF2-40B4-BE49-F238E27FC236}">
                <a16:creationId xmlns:a16="http://schemas.microsoft.com/office/drawing/2014/main" id="{085890D7-B0FF-284D-AED1-4CA2FBF9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5257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27A51F4-7156-BBB3-402E-A1A94C6BEF86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>
            <a:extLst>
              <a:ext uri="{FF2B5EF4-FFF2-40B4-BE49-F238E27FC236}">
                <a16:creationId xmlns:a16="http://schemas.microsoft.com/office/drawing/2014/main" id="{6EBB6BD6-5FA3-3049-9B52-BC0D12D1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9959"/>
            <a:ext cx="7162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Accurate. </a:t>
            </a:r>
            <a:r>
              <a:rPr lang="en-US" altLang="en-US" sz="2400" dirty="0">
                <a:solidFill>
                  <a:srgbClr val="0000FF"/>
                </a:solidFill>
              </a:rPr>
              <a:t>43 validation studies, 8 published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Objective. </a:t>
            </a:r>
            <a:r>
              <a:rPr lang="en-US" altLang="en-US" sz="2400" dirty="0">
                <a:solidFill>
                  <a:srgbClr val="0000FF"/>
                </a:solidFill>
              </a:rPr>
              <a:t>Workflow removes human bias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Accepted. </a:t>
            </a:r>
            <a:r>
              <a:rPr lang="en-US" altLang="en-US" sz="2400" dirty="0">
                <a:solidFill>
                  <a:srgbClr val="0000FF"/>
                </a:solidFill>
              </a:rPr>
              <a:t>Reported in 47 states, used by 10 labs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Transparent. </a:t>
            </a:r>
            <a:r>
              <a:rPr lang="en-US" altLang="en-US" sz="2400" dirty="0">
                <a:solidFill>
                  <a:srgbClr val="0000FF"/>
                </a:solidFill>
              </a:rPr>
              <a:t>Give math, software (4GB DVD)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Neutral. </a:t>
            </a:r>
            <a:r>
              <a:rPr lang="en-US" altLang="en-US" sz="2400" dirty="0">
                <a:solidFill>
                  <a:srgbClr val="0000FF"/>
                </a:solidFill>
              </a:rPr>
              <a:t>Can statistically include or exclude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4C341-832B-D4D4-A145-3422964B9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276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kern="0" baseline="30000" dirty="0">
                <a:ea typeface="ＭＳ Ｐゴシック" panose="020B0600070205080204" pitchFamily="34" charset="-128"/>
              </a:rPr>
              <a:t>®</a:t>
            </a:r>
            <a:r>
              <a:rPr lang="en-US" altLang="en-US" sz="4000" kern="0" dirty="0">
                <a:ea typeface="ＭＳ Ｐゴシック" panose="020B0600070205080204" pitchFamily="34" charset="-128"/>
              </a:rPr>
              <a:t> computer solution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2CC5D0C-BFAC-6DAA-B7D1-47393E1F73A5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JFS2015.jpeg">
            <a:extLst>
              <a:ext uri="{FF2B5EF4-FFF2-40B4-BE49-F238E27FC236}">
                <a16:creationId xmlns:a16="http://schemas.microsoft.com/office/drawing/2014/main" id="{284BEEA7-F8AB-2646-A5D3-6A207DF5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9" y="0"/>
            <a:ext cx="83867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">
            <a:extLst>
              <a:ext uri="{FF2B5EF4-FFF2-40B4-BE49-F238E27FC236}">
                <a16:creationId xmlns:a16="http://schemas.microsoft.com/office/drawing/2014/main" id="{5B786C20-4101-C44B-A04A-70E9D954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24238"/>
            <a:ext cx="43434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JFS2011.jpeg">
            <a:extLst>
              <a:ext uri="{FF2B5EF4-FFF2-40B4-BE49-F238E27FC236}">
                <a16:creationId xmlns:a16="http://schemas.microsoft.com/office/drawing/2014/main" id="{06E5D95B-7AA7-F261-BB15-76D63ADE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Title 1">
            <a:extLst>
              <a:ext uri="{FF2B5EF4-FFF2-40B4-BE49-F238E27FC236}">
                <a16:creationId xmlns:a16="http://schemas.microsoft.com/office/drawing/2014/main" id="{E2FA6711-F442-E34D-B8E1-751BC3B0E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D1E55F4-6711-2E15-AF09-BAD91D7F44A9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FS2011.jpeg">
            <a:extLst>
              <a:ext uri="{FF2B5EF4-FFF2-40B4-BE49-F238E27FC236}">
                <a16:creationId xmlns:a16="http://schemas.microsoft.com/office/drawing/2014/main" id="{79B31E49-28AC-1357-FFA6-28728C8E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7" name="Title 1">
            <a:extLst>
              <a:ext uri="{FF2B5EF4-FFF2-40B4-BE49-F238E27FC236}">
                <a16:creationId xmlns:a16="http://schemas.microsoft.com/office/drawing/2014/main" id="{94212A44-BACF-DF42-8871-80F28A758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0178" name="Picture 3" descr="JFS2019.jpeg">
            <a:extLst>
              <a:ext uri="{FF2B5EF4-FFF2-40B4-BE49-F238E27FC236}">
                <a16:creationId xmlns:a16="http://schemas.microsoft.com/office/drawing/2014/main" id="{5D4CF691-17ED-1F4A-9592-890D2D5F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16367" r="153" b="2473"/>
          <a:stretch>
            <a:fillRect/>
          </a:stretch>
        </p:blipFill>
        <p:spPr bwMode="auto">
          <a:xfrm>
            <a:off x="377825" y="636588"/>
            <a:ext cx="83883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>
            <a:extLst>
              <a:ext uri="{FF2B5EF4-FFF2-40B4-BE49-F238E27FC236}">
                <a16:creationId xmlns:a16="http://schemas.microsoft.com/office/drawing/2014/main" id="{EFC1DB5A-14EE-6A41-9A44-1ACFC3E8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191000"/>
            <a:ext cx="4349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>
            <a:extLst>
              <a:ext uri="{FF2B5EF4-FFF2-40B4-BE49-F238E27FC236}">
                <a16:creationId xmlns:a16="http://schemas.microsoft.com/office/drawing/2014/main" id="{DE90D3AD-1DFE-BD48-93B4-3658AD08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657600"/>
            <a:ext cx="44926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432982A-1517-3F0A-9C0E-68B0C6821CB5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eliyon2018.jpeg">
            <a:extLst>
              <a:ext uri="{FF2B5EF4-FFF2-40B4-BE49-F238E27FC236}">
                <a16:creationId xmlns:a16="http://schemas.microsoft.com/office/drawing/2014/main" id="{5CC28612-2F24-514B-BF8F-55C96747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1">
            <a:extLst>
              <a:ext uri="{FF2B5EF4-FFF2-40B4-BE49-F238E27FC236}">
                <a16:creationId xmlns:a16="http://schemas.microsoft.com/office/drawing/2014/main" id="{51340D1D-2F03-8649-BF06-92DB5FD8A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CF9D405E-3B50-5847-99E6-4390C718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4953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>
            <a:extLst>
              <a:ext uri="{FF2B5EF4-FFF2-40B4-BE49-F238E27FC236}">
                <a16:creationId xmlns:a16="http://schemas.microsoft.com/office/drawing/2014/main" id="{CB7A19BA-169E-7E40-9480-3620C96A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046413"/>
            <a:ext cx="45847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C45632D-4FCC-2581-2395-666AFA1481AC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1">
            <a:extLst>
              <a:ext uri="{FF2B5EF4-FFF2-40B4-BE49-F238E27FC236}">
                <a16:creationId xmlns:a16="http://schemas.microsoft.com/office/drawing/2014/main" id="{827C972F-2C9E-6D45-B488-07E37404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15747"/>
            <a:ext cx="49536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Commonwealth of Pennsylvania v Kevin Foley (admitted, 2009; appellate precedent, 2012)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People of California v Dupree Langston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Commonwealth of Virginia v Matthew Brady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Ohio v Maurice Shaw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Louisiana v </a:t>
            </a:r>
            <a:r>
              <a:rPr lang="en-US" altLang="en-US" sz="1200" dirty="0" err="1"/>
              <a:t>Chattley</a:t>
            </a:r>
            <a:r>
              <a:rPr lang="en-US" altLang="en-US" sz="1200" dirty="0"/>
              <a:t> Chesterfield &amp; Samuel Nicolas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People of New York v John Wakefield (admitted, 2015; appellate precedent, 2019; high court precedent,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South Carolina v </a:t>
            </a:r>
            <a:r>
              <a:rPr lang="en-US" altLang="en-US" sz="1200" dirty="0" err="1"/>
              <a:t>Jaquard</a:t>
            </a:r>
            <a:r>
              <a:rPr lang="en-US" altLang="en-US" sz="1200" dirty="0"/>
              <a:t> Aiken (admitted, 2015)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Commonwealth of Massachusetts v Heidi Bartlett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Indiana v </a:t>
            </a:r>
            <a:r>
              <a:rPr lang="en-US" altLang="en-US" sz="1200" dirty="0" err="1"/>
              <a:t>Dugniqio</a:t>
            </a:r>
            <a:r>
              <a:rPr lang="en-US" altLang="en-US" sz="1200" dirty="0"/>
              <a:t> Forest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Indiana v Malcolm Wade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Washington v Emanuel Fair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Louisiana v Harold Houston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Indiana v Randal Coalter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Nebraska v Charles Simmer (admitted, 2018; appellate precedent,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Indiana v </a:t>
            </a:r>
            <a:r>
              <a:rPr lang="en-US" altLang="en-US" sz="1200" dirty="0" err="1"/>
              <a:t>Vaylen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Glazebrook</a:t>
            </a:r>
            <a:r>
              <a:rPr lang="en-US" altLang="en-US" sz="1200" dirty="0"/>
              <a:t>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Ohio v David Mathis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Florida v </a:t>
            </a:r>
            <a:r>
              <a:rPr lang="en-US" altLang="en-US" sz="1200" dirty="0" err="1"/>
              <a:t>Lajayvian</a:t>
            </a:r>
            <a:r>
              <a:rPr lang="en-US" altLang="en-US" sz="1200" dirty="0"/>
              <a:t> Daniels (admitted, 2018; appellate precedent,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Tennessee v </a:t>
            </a:r>
            <a:r>
              <a:rPr lang="en-US" altLang="en-US" sz="1200" dirty="0" err="1"/>
              <a:t>Demontez</a:t>
            </a:r>
            <a:r>
              <a:rPr lang="en-US" altLang="en-US" sz="1200" dirty="0"/>
              <a:t> Watkins (admitted, 2018; appellate precedent,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</a:t>
            </a:r>
            <a:r>
              <a:rPr lang="en-US" altLang="en-US" sz="1200" dirty="0" err="1"/>
              <a:t>Thaddus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Nundra</a:t>
            </a:r>
            <a:r>
              <a:rPr lang="en-US" altLang="en-US" sz="1200" dirty="0"/>
              <a:t> (admitted, 2019; appellate precedent,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Monte Baugh &amp; Thaddeus Howell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Louisiana v Kyle Russ (admitted, 2019)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200" dirty="0"/>
              <a:t>People of New York v Casey Wilson (admitted, 2019)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00700-FDBF-11BE-0D40-318865AC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746" y="1331650"/>
            <a:ext cx="425262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Alexander Battle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United States v Lenard Gibbs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Guy Sewell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</a:t>
            </a:r>
            <a:r>
              <a:rPr lang="en-US" altLang="en-US" sz="1200" dirty="0" err="1"/>
              <a:t>Adedoja</a:t>
            </a:r>
            <a:r>
              <a:rPr lang="en-US" altLang="en-US" sz="1200" dirty="0"/>
              <a:t> Bah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Nathaniel Day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Tennessee v Abdullah Powell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</a:t>
            </a:r>
            <a:r>
              <a:rPr lang="en-US" altLang="en-US" sz="1200" dirty="0" err="1"/>
              <a:t>Zarren</a:t>
            </a:r>
            <a:r>
              <a:rPr lang="en-US" altLang="en-US" sz="1200" dirty="0"/>
              <a:t> Garner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United States v Curtis Johnson, Jr.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Rahul Joseph Das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Maryland v Tyrone Harvin (admitted, 2021; appellate precedent, 2024; writ of certiorari denied, 2025)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Maryland v Gregory Jones (not used, Daubert not applied,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</a:t>
            </a:r>
            <a:r>
              <a:rPr lang="en-US" altLang="en-US" sz="1200" dirty="0" err="1"/>
              <a:t>Lashumbia</a:t>
            </a:r>
            <a:r>
              <a:rPr lang="en-US" altLang="en-US" sz="1200" dirty="0"/>
              <a:t> Session (admitted, 2021)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200" dirty="0"/>
              <a:t>State of Georgia v Bryan Byers (admitted,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Louisiana v </a:t>
            </a:r>
            <a:r>
              <a:rPr lang="en-US" altLang="en-US" sz="1200" dirty="0" err="1"/>
              <a:t>Dermell</a:t>
            </a:r>
            <a:r>
              <a:rPr lang="en-US" altLang="en-US" sz="1200" dirty="0"/>
              <a:t> Lewis, Corey Major, &amp; Gerald Parker (admitted,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Louisiana v James Tabb (admitted,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Louisiana v Shawn Briscoe and Lance McIntyre (not used due to timeliness,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United States v Hunter Anderson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Louisiana v </a:t>
            </a:r>
            <a:r>
              <a:rPr lang="en-US" altLang="en-US" sz="1200" dirty="0" err="1"/>
              <a:t>Corlious</a:t>
            </a:r>
            <a:r>
              <a:rPr lang="en-US" altLang="en-US" sz="1200" dirty="0"/>
              <a:t> Dyson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United States v Ravel Mills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United States v </a:t>
            </a:r>
            <a:r>
              <a:rPr lang="en-US" altLang="en-US" sz="1200" dirty="0" err="1"/>
              <a:t>Damond</a:t>
            </a:r>
            <a:r>
              <a:rPr lang="en-US" altLang="en-US" sz="1200" dirty="0"/>
              <a:t> Lockett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Erin Stephon Arms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Ohio v Michael Carter (admitted, 2024)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Georgia v Jose Ibarra (admitted, 2024)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State of Hawaii v Eric Thompson (admitted, 2024)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People of New York v Edward Holley (admitted, 2025)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1082088-1B1F-6B09-4233-5EBE54634790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DA9962-3F97-C0EB-031A-6148AB245396}"/>
              </a:ext>
            </a:extLst>
          </p:cNvPr>
          <p:cNvSpPr txBox="1">
            <a:spLocks/>
          </p:cNvSpPr>
          <p:nvPr/>
        </p:nvSpPr>
        <p:spPr bwMode="auto">
          <a:xfrm>
            <a:off x="685800" y="246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>
                <a:ea typeface="ＭＳ Ｐゴシック" panose="020B0600070205080204" pitchFamily="34" charset="-128"/>
              </a:rPr>
              <a:t>47 US admissibility rulings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46170A-31EA-2648-94BD-FB64FD804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53771"/>
              </p:ext>
            </p:extLst>
          </p:nvPr>
        </p:nvGraphicFramePr>
        <p:xfrm>
          <a:off x="701328" y="1668517"/>
          <a:ext cx="7741343" cy="4359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Invented math &amp;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algorithms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30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Developed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computer systems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25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Support users and workflow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 laboratories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Routinely used in casework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535 agencies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Validate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system reliability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43 studies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the community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175 talks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Train or certify analysts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400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students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Admissibility challenges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45 rulings, 16 states and federal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Testify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about LR results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150 trials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 lawyers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and public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1,000 people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Make the ideas understandable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1,300 cases,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47 states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2ED793-9262-2340-DA91-D4AB2EBAB168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72495A-865C-4964-0542-5299228F173F}"/>
              </a:ext>
            </a:extLst>
          </p:cNvPr>
          <p:cNvSpPr txBox="1">
            <a:spLocks/>
          </p:cNvSpPr>
          <p:nvPr/>
        </p:nvSpPr>
        <p:spPr bwMode="auto">
          <a:xfrm>
            <a:off x="785813" y="246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kern="0" dirty="0">
                <a:ea typeface="ＭＳ Ｐゴシック" panose="020B0600070205080204" pitchFamily="34" charset="-128"/>
              </a:rPr>
              <a:t> today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9A31-BE41-7F72-BBED-552CA3ED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5304EFC-783E-55D6-C392-B2E1F51B6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276"/>
            <a:ext cx="91440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Court ruling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241FC35-ED03-D159-AE80-4DCC688159EC}"/>
              </a:ext>
            </a:extLst>
          </p:cNvPr>
          <p:cNvSpPr txBox="1">
            <a:spLocks/>
          </p:cNvSpPr>
          <p:nvPr/>
        </p:nvSpPr>
        <p:spPr>
          <a:xfrm>
            <a:off x="604419" y="1385090"/>
            <a:ext cx="8115037" cy="49895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parties’ disagreement concerning the reliability of the evidence, as applied in this case, as well as any perceived flaws and weaknesses in </a:t>
            </a:r>
            <a:r>
              <a:rPr lang="en-US" sz="2000" kern="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are issues to be </a:t>
            </a:r>
            <a:r>
              <a:rPr lang="en-US" sz="2000" b="1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through trial</a:t>
            </a: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 this court, the issues presented go to the </a:t>
            </a:r>
            <a:r>
              <a:rPr lang="en-US" sz="2000" b="1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of the evidence</a:t>
            </a: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 admissibility </a:t>
            </a: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evidence. Although this court recognizes there </a:t>
            </a:r>
            <a:r>
              <a:rPr lang="en-US" sz="2000" kern="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relatively new and “cutting edge” DNA technology, </a:t>
            </a:r>
            <a:r>
              <a:rPr lang="en-US" sz="2000" u="sng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Defendant failed to demonstrate admission of the evidence would violate his right to due process</a:t>
            </a: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Tx/>
              <a:buNone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rgbClr val="7030A0"/>
                </a:solidFill>
              </a:rPr>
              <a:t>Based on the foregoing, this court finds </a:t>
            </a:r>
            <a:r>
              <a:rPr lang="en-US" sz="2000" b="1" kern="0" dirty="0">
                <a:solidFill>
                  <a:srgbClr val="7030A0"/>
                </a:solidFill>
              </a:rPr>
              <a:t>admission of the </a:t>
            </a:r>
            <a:r>
              <a:rPr lang="en-US" sz="2000" b="1" kern="0" dirty="0" err="1">
                <a:solidFill>
                  <a:srgbClr val="7030A0"/>
                </a:solidFill>
              </a:rPr>
              <a:t>TrueAllele</a:t>
            </a:r>
            <a:r>
              <a:rPr lang="en-US" sz="2000" b="1" kern="0" dirty="0">
                <a:solidFill>
                  <a:srgbClr val="7030A0"/>
                </a:solidFill>
              </a:rPr>
              <a:t> analysis</a:t>
            </a:r>
            <a:r>
              <a:rPr lang="en-US" sz="2000" kern="0" dirty="0">
                <a:solidFill>
                  <a:srgbClr val="7030A0"/>
                </a:solidFill>
              </a:rPr>
              <a:t> and the conclusions generated through use of </a:t>
            </a:r>
            <a:r>
              <a:rPr lang="en-US" sz="2000" kern="0" dirty="0" err="1">
                <a:solidFill>
                  <a:srgbClr val="7030A0"/>
                </a:solidFill>
              </a:rPr>
              <a:t>TrueAllele</a:t>
            </a:r>
            <a:r>
              <a:rPr lang="en-US" sz="2000" kern="0" dirty="0">
                <a:solidFill>
                  <a:srgbClr val="7030A0"/>
                </a:solidFill>
              </a:rPr>
              <a:t> </a:t>
            </a:r>
            <a:r>
              <a:rPr lang="en-US" sz="2000" b="1" kern="0" dirty="0">
                <a:solidFill>
                  <a:srgbClr val="7030A0"/>
                </a:solidFill>
              </a:rPr>
              <a:t>will not run afoul</a:t>
            </a:r>
            <a:r>
              <a:rPr lang="en-US" sz="2000" kern="0" dirty="0">
                <a:solidFill>
                  <a:srgbClr val="7030A0"/>
                </a:solidFill>
              </a:rPr>
              <a:t> of Md. </a:t>
            </a:r>
            <a:r>
              <a:rPr lang="en-US" sz="2000" u="sng" kern="0" dirty="0">
                <a:solidFill>
                  <a:srgbClr val="7030A0"/>
                </a:solidFill>
              </a:rPr>
              <a:t>Rule 5-702</a:t>
            </a:r>
            <a:r>
              <a:rPr lang="en-US" sz="2000" kern="0" dirty="0">
                <a:solidFill>
                  <a:srgbClr val="7030A0"/>
                </a:solidFill>
              </a:rPr>
              <a:t>, Md. </a:t>
            </a:r>
            <a:r>
              <a:rPr lang="en-US" sz="2000" u="sng" kern="0" dirty="0">
                <a:solidFill>
                  <a:srgbClr val="7030A0"/>
                </a:solidFill>
              </a:rPr>
              <a:t>Rule 5-403</a:t>
            </a:r>
            <a:r>
              <a:rPr lang="en-US" sz="2000" kern="0" dirty="0">
                <a:solidFill>
                  <a:srgbClr val="7030A0"/>
                </a:solidFill>
              </a:rPr>
              <a:t>, the </a:t>
            </a:r>
            <a:r>
              <a:rPr lang="en-US" sz="2000" u="sng" kern="0" dirty="0">
                <a:solidFill>
                  <a:srgbClr val="7030A0"/>
                </a:solidFill>
              </a:rPr>
              <a:t>United States Constitution</a:t>
            </a:r>
            <a:r>
              <a:rPr lang="en-US" sz="2000" kern="0" dirty="0">
                <a:solidFill>
                  <a:srgbClr val="7030A0"/>
                </a:solidFill>
              </a:rPr>
              <a:t>, or the </a:t>
            </a:r>
            <a:r>
              <a:rPr lang="en-US" sz="2000" u="sng" kern="0" dirty="0">
                <a:solidFill>
                  <a:srgbClr val="7030A0"/>
                </a:solidFill>
              </a:rPr>
              <a:t>Maryland Declaration of Rights</a:t>
            </a:r>
            <a:r>
              <a:rPr lang="en-US" sz="2000" kern="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rgbClr val="FF0000"/>
                </a:solidFill>
              </a:rPr>
              <a:t>Harvin was sentenced to life in prison for first-degree murder and rape</a:t>
            </a:r>
          </a:p>
          <a:p>
            <a:endParaRPr lang="en-US" sz="2000" kern="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A945B93-CF66-D501-1767-19AFD52A3735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0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B16A4-859C-91F9-3A5F-01D36E68A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F5871DF-E6EB-E2B8-4EA7-1833A70DC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276"/>
            <a:ext cx="91440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Appellate opinion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6032E8E-98D9-881F-DF36-E3F065894ED0}"/>
              </a:ext>
            </a:extLst>
          </p:cNvPr>
          <p:cNvSpPr txBox="1">
            <a:spLocks/>
          </p:cNvSpPr>
          <p:nvPr/>
        </p:nvSpPr>
        <p:spPr>
          <a:xfrm>
            <a:off x="617483" y="1541846"/>
            <a:ext cx="8022020" cy="47958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Appellant assertions</a:t>
            </a:r>
          </a:p>
          <a:p>
            <a:pPr marL="0" indent="0">
              <a:buFontTx/>
              <a:buNone/>
            </a:pPr>
            <a:r>
              <a:rPr lang="en-US" sz="2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parameters</a:t>
            </a:r>
          </a:p>
          <a:p>
            <a:pPr marL="0" indent="0">
              <a:buFontTx/>
              <a:buNone/>
            </a:pPr>
            <a:r>
              <a:rPr lang="en-US" sz="2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between results and underlying data</a:t>
            </a:r>
          </a:p>
          <a:p>
            <a:pPr marL="0" indent="0">
              <a:buFontTx/>
              <a:buNone/>
            </a:pPr>
            <a:r>
              <a:rPr lang="en-US" sz="2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Sufficiency of validation process</a:t>
            </a:r>
          </a:p>
          <a:p>
            <a:pPr marL="0" indent="0">
              <a:buFontTx/>
              <a:buNone/>
            </a:pPr>
            <a:r>
              <a:rPr lang="en-US" sz="2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calibration of the electrophoresis machine</a:t>
            </a:r>
          </a:p>
          <a:p>
            <a:pPr marL="0" indent="0">
              <a:buFontTx/>
              <a:buNone/>
            </a:pPr>
            <a:endParaRPr lang="en-US" sz="2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2600" b="1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Appellate Court decision</a:t>
            </a:r>
          </a:p>
          <a:p>
            <a:pPr marL="0" indent="0">
              <a:buFontTx/>
              <a:buNone/>
            </a:pPr>
            <a:r>
              <a:rPr lang="en-US" sz="26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reasons articulated above, the circuit court did not abuse its discretion in admitting the </a:t>
            </a:r>
            <a:r>
              <a:rPr lang="en-US" sz="2600" kern="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6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evidence under Md. Rule 5-702. 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32602A1-CD08-3007-535D-6B556D011FA0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26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21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B16A4-859C-91F9-3A5F-01D36E68A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F5871DF-E6EB-E2B8-4EA7-1833A70DC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276"/>
            <a:ext cx="9144000" cy="114300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Maryland Supreme Court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6032E8E-98D9-881F-DF36-E3F065894ED0}"/>
              </a:ext>
            </a:extLst>
          </p:cNvPr>
          <p:cNvSpPr txBox="1">
            <a:spLocks/>
          </p:cNvSpPr>
          <p:nvPr/>
        </p:nvSpPr>
        <p:spPr>
          <a:xfrm>
            <a:off x="346166" y="1541846"/>
            <a:ext cx="8464731" cy="47958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600" kern="0" dirty="0">
                <a:latin typeface="Arial" panose="020B0604020202020204" pitchFamily="34" charset="0"/>
                <a:cs typeface="Arial" panose="020B0604020202020204" pitchFamily="34" charset="0"/>
              </a:rPr>
              <a:t>January 29, 2025</a:t>
            </a:r>
          </a:p>
          <a:p>
            <a:pPr marL="0" indent="0" algn="ctr">
              <a:buFontTx/>
              <a:buNone/>
            </a:pPr>
            <a:r>
              <a:rPr lang="en-US" sz="2600" kern="0" dirty="0">
                <a:latin typeface="Arial" panose="020B0604020202020204" pitchFamily="34" charset="0"/>
                <a:cs typeface="Arial" panose="020B0604020202020204" pitchFamily="34" charset="0"/>
              </a:rPr>
              <a:t>NOTICE OF ORDER</a:t>
            </a:r>
          </a:p>
          <a:p>
            <a:pPr marL="0" indent="0" algn="ctr">
              <a:buFontTx/>
              <a:buNone/>
            </a:pPr>
            <a:endParaRPr lang="en-US" sz="2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2600" i="1" kern="0" dirty="0">
                <a:latin typeface="Arial" panose="020B0604020202020204" pitchFamily="34" charset="0"/>
                <a:cs typeface="Arial" panose="020B0604020202020204" pitchFamily="34" charset="0"/>
              </a:rPr>
              <a:t>Tyrone Harvin v. State of Maryland</a:t>
            </a:r>
          </a:p>
          <a:p>
            <a:pPr marL="0" indent="0" algn="ctr">
              <a:buFontTx/>
              <a:buNone/>
            </a:pPr>
            <a:r>
              <a:rPr lang="en-US" sz="2600" kern="0" dirty="0">
                <a:latin typeface="Arial" panose="020B0604020202020204" pitchFamily="34" charset="0"/>
                <a:cs typeface="Arial" panose="020B0604020202020204" pitchFamily="34" charset="0"/>
              </a:rPr>
              <a:t>Petition No. 355, September Term, 2024</a:t>
            </a:r>
          </a:p>
          <a:p>
            <a:pPr marL="0" indent="0">
              <a:buFontTx/>
              <a:buNone/>
            </a:pPr>
            <a:endParaRPr lang="en-US" sz="2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26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January 29, 2025, the Court entered an order </a:t>
            </a:r>
            <a:r>
              <a:rPr lang="en-US" sz="2600" b="1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denying the petition for writ of certiorari </a:t>
            </a:r>
            <a:r>
              <a:rPr lang="en-US" sz="26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Court.</a:t>
            </a:r>
          </a:p>
          <a:p>
            <a:pPr marL="0" indent="0">
              <a:buFontTx/>
              <a:buNone/>
            </a:pPr>
            <a:endParaRPr lang="en-US" sz="2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26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appellate precedent </a:t>
            </a:r>
            <a:r>
              <a:rPr lang="en-US" sz="2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Maryland (7</a:t>
            </a:r>
            <a:r>
              <a:rPr lang="en-US" sz="2600" kern="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state)</a:t>
            </a:r>
          </a:p>
          <a:p>
            <a:endParaRPr lang="en-US" kern="0" dirty="0">
              <a:solidFill>
                <a:srgbClr val="7030A0"/>
              </a:solidFill>
            </a:endParaRPr>
          </a:p>
          <a:p>
            <a:endParaRPr lang="en-US" kern="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32602A1-CD08-3007-535D-6B556D011FA0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24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D7FC4-40BC-1B00-9AFE-39276DCEB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883BB0E-860A-1287-C15F-050238AE3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276"/>
            <a:ext cx="91440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DC54E4A-9489-3E34-16B9-54C281093EA3}"/>
              </a:ext>
            </a:extLst>
          </p:cNvPr>
          <p:cNvSpPr txBox="1">
            <a:spLocks/>
          </p:cNvSpPr>
          <p:nvPr/>
        </p:nvSpPr>
        <p:spPr>
          <a:xfrm>
            <a:off x="610952" y="1223276"/>
            <a:ext cx="8022020" cy="47958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Cybergenetics invented </a:t>
            </a:r>
            <a:r>
              <a:rPr lang="en-US" sz="1800" kern="100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TrueAllele</a:t>
            </a: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 technology 25 years ago</a:t>
            </a: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The world’s first reliable probabilistic genotyping software</a:t>
            </a: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TrueAllele</a:t>
            </a: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 separates mixture data into contributor genotypes </a:t>
            </a: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These contributor genotypes preserve identification information</a:t>
            </a: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Informative </a:t>
            </a: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genotypes deliver accurate DNA match results</a:t>
            </a: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Separation turns</a:t>
            </a:r>
            <a:r>
              <a:rPr lang="en-US" sz="1800" kern="1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 mixtures into simple single-source-like genotypes</a:t>
            </a:r>
            <a:endParaRPr lang="en-US" sz="1800" kern="100" dirty="0">
              <a:solidFill>
                <a:srgbClr val="0432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 (Body CS)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So </a:t>
            </a:r>
            <a:r>
              <a:rPr lang="en-US" sz="1800" kern="100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TrueAllele</a:t>
            </a: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US" sz="1800" kern="1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results are e</a:t>
            </a: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asy to explain to judges and juries</a:t>
            </a: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Extensive validation established </a:t>
            </a:r>
            <a:r>
              <a:rPr lang="en-US" sz="1800" kern="100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TrueAllele</a:t>
            </a: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 as reliable forensic science</a:t>
            </a: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 err="1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TrueAllele</a:t>
            </a:r>
            <a:r>
              <a:rPr lang="en-US" sz="1800" kern="1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 is regularly admitted as reliable evidence after challenge</a:t>
            </a:r>
          </a:p>
          <a:p>
            <a:pPr marL="461963" marR="0" indent="-4556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TrueAllele</a:t>
            </a:r>
            <a:r>
              <a:rPr lang="en-US" sz="1800" kern="1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 has appellate precedent in seven states: </a:t>
            </a:r>
            <a:r>
              <a:rPr lang="en-US" sz="1800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Florida, Georgia, Maryland, Nebraska, New York, Pennsylvania and Tennessee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0" dirty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endParaRPr lang="en-US" kern="0" dirty="0">
              <a:solidFill>
                <a:srgbClr val="0432FF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2FC1DD-4329-419A-7E00-C362C686B5D4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05B4E-8A62-92E9-8B66-E9D7E0E3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logo with a star and a hand&#10;&#10;Description automatically generated">
            <a:extLst>
              <a:ext uri="{FF2B5EF4-FFF2-40B4-BE49-F238E27FC236}">
                <a16:creationId xmlns:a16="http://schemas.microsoft.com/office/drawing/2014/main" id="{420EC216-4826-9CB5-649D-0549AC9A0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995" y="5750561"/>
            <a:ext cx="960120" cy="9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96337-6F8B-EDA0-1DBD-B042F4B5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775307-B219-8834-69B6-5832EC04B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276"/>
            <a:ext cx="9144000" cy="1143000"/>
          </a:xfrm>
        </p:spPr>
        <p:txBody>
          <a:bodyPr/>
          <a:lstStyle/>
          <a:p>
            <a:r>
              <a:rPr lang="en-US" altLang="en-US" sz="400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sz="4000" dirty="0">
                <a:ea typeface="ＭＳ Ｐゴシック" panose="020B0600070205080204" pitchFamily="34" charset="-128"/>
              </a:rPr>
              <a:t> in Maryland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6F2BF82-21D8-E5F0-F67C-2579A20868F9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5E823-FD84-74B9-AB31-13574B37BDE9}"/>
              </a:ext>
            </a:extLst>
          </p:cNvPr>
          <p:cNvSpPr txBox="1"/>
          <p:nvPr/>
        </p:nvSpPr>
        <p:spPr>
          <a:xfrm>
            <a:off x="1435507" y="1318022"/>
            <a:ext cx="627298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</a:rPr>
              <a:t>Cybergenetics</a:t>
            </a:r>
            <a:r>
              <a:rPr lang="en-US" dirty="0">
                <a:solidFill>
                  <a:srgbClr val="0432FF"/>
                </a:solidFill>
              </a:rPr>
              <a:t> Maryland cases		34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Trial testimony				 5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Maryland v. Nelson Clifford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Maryland v. Omar McGee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Maryland v. Calvin Odera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Maryland v. Andy Panton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Maryland v. Michael Brown Jr.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Post-conviction hearings			 2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Maryland v. William Jamison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Maryland v. Rodney Brown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Baltimore Police Department</a:t>
            </a:r>
          </a:p>
          <a:p>
            <a:r>
              <a:rPr lang="en-US" sz="1800" dirty="0">
                <a:solidFill>
                  <a:srgbClr val="0432FF"/>
                </a:solidFill>
              </a:rPr>
              <a:t>       </a:t>
            </a:r>
            <a:r>
              <a:rPr lang="en-US" sz="1800" dirty="0">
                <a:solidFill>
                  <a:srgbClr val="002060"/>
                </a:solidFill>
              </a:rPr>
              <a:t>Forensic Science and Evidence Services Division</a:t>
            </a:r>
          </a:p>
          <a:p>
            <a:pPr lvl="1"/>
            <a:r>
              <a:rPr lang="en-US" sz="1800" dirty="0" err="1">
                <a:solidFill>
                  <a:srgbClr val="002060"/>
                </a:solidFill>
              </a:rPr>
              <a:t>TrueAllele</a:t>
            </a:r>
            <a:r>
              <a:rPr lang="en-US" sz="1800" dirty="0">
                <a:solidFill>
                  <a:srgbClr val="002060"/>
                </a:solidFill>
              </a:rPr>
              <a:t> laboratory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(using for over ten years)</a:t>
            </a:r>
          </a:p>
        </p:txBody>
      </p:sp>
    </p:spTree>
    <p:extLst>
      <p:ext uri="{BB962C8B-B14F-4D97-AF65-F5344CB8AC3E}">
        <p14:creationId xmlns:p14="http://schemas.microsoft.com/office/powerpoint/2010/main" val="36137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5BD9BEB-E12E-1040-842A-745153923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276"/>
            <a:ext cx="91440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Maryland v. Adan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Canela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BaltimoreChildren.jpg">
            <a:extLst>
              <a:ext uri="{FF2B5EF4-FFF2-40B4-BE49-F238E27FC236}">
                <a16:creationId xmlns:a16="http://schemas.microsoft.com/office/drawing/2014/main" id="{1EE46409-D268-1B88-5698-3128816D3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25" y="1223276"/>
            <a:ext cx="4019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3slain.tiff">
            <a:extLst>
              <a:ext uri="{FF2B5EF4-FFF2-40B4-BE49-F238E27FC236}">
                <a16:creationId xmlns:a16="http://schemas.microsoft.com/office/drawing/2014/main" id="{04BA0A86-D33F-77E1-3736-7122891F9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31" y="3172691"/>
            <a:ext cx="6764338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9F249FE-8F79-6B73-23DD-686ACC1BDEE5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062163" y="5486400"/>
          <a:ext cx="7010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10400" imgH="800100" progId="Word.Document.12">
                  <p:embed/>
                </p:oleObj>
              </mc:Choice>
              <mc:Fallback>
                <p:oleObj name="Document" r:id="rId2" imgW="7010400" imgH="800100" progId="Word.Document.12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5486400"/>
                        <a:ext cx="7010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5661025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match</a:t>
            </a:r>
          </a:p>
          <a:p>
            <a:pPr algn="ctr"/>
            <a:r>
              <a:rPr lang="en-US" sz="1800" dirty="0"/>
              <a:t>statistic</a:t>
            </a:r>
          </a:p>
        </p:txBody>
      </p:sp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>
            <a:off x="4572000" y="3124200"/>
            <a:ext cx="0" cy="762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8"/>
          <p:cNvCxnSpPr>
            <a:cxnSpLocks noChangeShapeType="1"/>
          </p:cNvCxnSpPr>
          <p:nvPr/>
        </p:nvCxnSpPr>
        <p:spPr bwMode="auto">
          <a:xfrm>
            <a:off x="4724400" y="3124200"/>
            <a:ext cx="990600" cy="762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9"/>
          <p:cNvCxnSpPr>
            <a:cxnSpLocks noChangeShapeType="1"/>
          </p:cNvCxnSpPr>
          <p:nvPr/>
        </p:nvCxnSpPr>
        <p:spPr bwMode="auto">
          <a:xfrm flipH="1">
            <a:off x="3352800" y="3124200"/>
            <a:ext cx="1066800" cy="762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12" descr="white-t-shirt-clip-art-65256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11826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562600" y="38814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7%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038600" y="38862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82%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743200" y="3886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11%</a:t>
            </a: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438400" y="4191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90"/>
                </a:solidFill>
              </a:rPr>
              <a:t>contributor</a:t>
            </a:r>
          </a:p>
          <a:p>
            <a:pPr algn="ctr"/>
            <a:r>
              <a:rPr lang="en-US" sz="1800">
                <a:solidFill>
                  <a:srgbClr val="000090"/>
                </a:solidFill>
              </a:rPr>
              <a:t>1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3810000" y="4191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90"/>
                </a:solidFill>
              </a:rPr>
              <a:t>contributor</a:t>
            </a:r>
          </a:p>
          <a:p>
            <a:pPr algn="ctr"/>
            <a:r>
              <a:rPr lang="en-US" sz="1800">
                <a:solidFill>
                  <a:srgbClr val="000090"/>
                </a:solidFill>
              </a:rPr>
              <a:t>2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5181600" y="4191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90"/>
                </a:solidFill>
              </a:rPr>
              <a:t>contributor</a:t>
            </a:r>
          </a:p>
          <a:p>
            <a:pPr algn="ctr"/>
            <a:r>
              <a:rPr lang="en-US" sz="1800">
                <a:solidFill>
                  <a:srgbClr val="000090"/>
                </a:solidFill>
              </a:rPr>
              <a:t>3</a:t>
            </a:r>
          </a:p>
        </p:txBody>
      </p:sp>
      <p:sp>
        <p:nvSpPr>
          <p:cNvPr id="17" name="Up-Down Arrow 24"/>
          <p:cNvSpPr>
            <a:spLocks noChangeArrowheads="1"/>
          </p:cNvSpPr>
          <p:nvPr/>
        </p:nvSpPr>
        <p:spPr bwMode="auto">
          <a:xfrm>
            <a:off x="3101975" y="4876800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Up-Down Arrow 25"/>
          <p:cNvSpPr>
            <a:spLocks noChangeArrowheads="1"/>
          </p:cNvSpPr>
          <p:nvPr/>
        </p:nvSpPr>
        <p:spPr bwMode="auto">
          <a:xfrm>
            <a:off x="4473575" y="4876800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Up-Down Arrow 26"/>
          <p:cNvSpPr>
            <a:spLocks noChangeArrowheads="1"/>
          </p:cNvSpPr>
          <p:nvPr/>
        </p:nvSpPr>
        <p:spPr bwMode="auto">
          <a:xfrm>
            <a:off x="5838825" y="4876800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DDBDE8D-F1AA-9AFD-7207-DF488905375C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996021-496C-2731-353F-A6233EB65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Maryland v. Nelson Clifford</a:t>
            </a:r>
            <a:endParaRPr lang="en-US" altLang="en-US" sz="400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4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B53D-E404-58AB-B906-BFB0115E5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1E4236C-FD44-FC43-6F5A-E2BF80166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276"/>
            <a:ext cx="91440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Maryland v. Tyrone Harvin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61C8B2E-E805-C9F5-D3ED-24F41247F518}"/>
              </a:ext>
            </a:extLst>
          </p:cNvPr>
          <p:cNvSpPr txBox="1">
            <a:spLocks/>
          </p:cNvSpPr>
          <p:nvPr/>
        </p:nvSpPr>
        <p:spPr>
          <a:xfrm>
            <a:off x="560990" y="1527552"/>
            <a:ext cx="8022020" cy="47958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83-year-old woman found beaten and sexually assaulted, dies in hospital</a:t>
            </a:r>
          </a:p>
          <a:p>
            <a:pPr marL="0" indent="0">
              <a:buNone/>
            </a:pPr>
            <a:endParaRPr lang="en-US" sz="2600" kern="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14-year-old Tyrone Harvin charged with victim’s rape and murder</a:t>
            </a:r>
          </a:p>
          <a:p>
            <a:pPr marL="0" indent="0">
              <a:buNone/>
            </a:pPr>
            <a:endParaRPr lang="en-US" sz="2600" kern="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Evidence: 2 condoms and swabs of broken lamp</a:t>
            </a:r>
          </a:p>
          <a:p>
            <a:pPr marL="0" indent="0">
              <a:buNone/>
            </a:pPr>
            <a:r>
              <a:rPr lang="en-US" sz="26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 City </a:t>
            </a:r>
            <a:r>
              <a:rPr lang="en-US" sz="2600" kern="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600" kern="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6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DNA mixture analysis:</a:t>
            </a:r>
          </a:p>
          <a:p>
            <a:pPr marL="0" indent="0">
              <a:buNone/>
            </a:pPr>
            <a:r>
              <a:rPr lang="en-US" sz="26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At least 2 contributors to the mixtures</a:t>
            </a:r>
          </a:p>
          <a:p>
            <a:pPr marL="0" indent="0">
              <a:buNone/>
            </a:pPr>
            <a:r>
              <a:rPr lang="en-US" sz="26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Matches to victim and defendant (LR in millions)</a:t>
            </a:r>
          </a:p>
          <a:p>
            <a:endParaRPr lang="en-US" kern="0" dirty="0">
              <a:solidFill>
                <a:srgbClr val="0432FF"/>
              </a:solidFill>
            </a:endParaRPr>
          </a:p>
          <a:p>
            <a:endParaRPr lang="en-US" kern="0" dirty="0">
              <a:solidFill>
                <a:srgbClr val="0432FF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7F96956-FDBB-5D5C-B6BA-DEA68382C58C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5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170D5-9591-8EC7-842A-A39CA5F4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CBFDB04-4A18-5C4C-1E76-B95BA6C87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276"/>
            <a:ext cx="9144000" cy="1143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Defense Challenge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8C0C7E5-8908-5703-FFB4-B418F188D47B}"/>
              </a:ext>
            </a:extLst>
          </p:cNvPr>
          <p:cNvSpPr txBox="1">
            <a:spLocks/>
          </p:cNvSpPr>
          <p:nvPr/>
        </p:nvSpPr>
        <p:spPr>
          <a:xfrm>
            <a:off x="192676" y="1822697"/>
            <a:ext cx="8758647" cy="40294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Motion in </a:t>
            </a:r>
            <a:r>
              <a:rPr lang="en-US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Limine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to Exclude Results of </a:t>
            </a:r>
            <a:r>
              <a:rPr lang="en-US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Probabilistic Genotyping as Violative of Provisions of the United States Constitution and the Maryland Declaration of Rights and Request for Hearing</a:t>
            </a:r>
          </a:p>
          <a:p>
            <a:pPr marL="0" indent="0">
              <a:buFontTx/>
              <a:buNone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Defendant requests this court to exclude, the results of DNA testing predicated in part, upon the use of </a:t>
            </a:r>
            <a:r>
              <a:rPr lang="en-US" sz="20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 probabilistic genotyping</a:t>
            </a:r>
          </a:p>
          <a:p>
            <a:pPr marL="0" indent="0">
              <a:buFontTx/>
              <a:buNone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grounds for his motion, Defendant asserts </a:t>
            </a:r>
            <a:r>
              <a:rPr lang="en-US" sz="2000" b="1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probabilistic genotyping violates the Maryland Declaration of Rights and the United States Constitution </a:t>
            </a: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shifts the burden of proof </a:t>
            </a:r>
            <a:r>
              <a:rPr lang="en-US" sz="2000" i="1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likelihood ratios prompt juries to convict</a:t>
            </a:r>
            <a:r>
              <a:rPr lang="en-US" sz="20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“without proof beyond a reasonable doubt," thereby altering the State’s burden of proof.</a:t>
            </a:r>
            <a:endParaRPr lang="en-US" sz="2000" kern="0" dirty="0">
              <a:solidFill>
                <a:srgbClr val="0432FF"/>
              </a:solidFill>
            </a:endParaRPr>
          </a:p>
          <a:p>
            <a:endParaRPr lang="en-US" sz="2000" kern="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97429C7-B894-56C4-BAC3-720229BCD210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3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E734-89CD-4E27-C0D3-4C758509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804"/>
            <a:ext cx="7772400" cy="1143000"/>
          </a:xfrm>
        </p:spPr>
        <p:txBody>
          <a:bodyPr/>
          <a:lstStyle/>
          <a:p>
            <a:r>
              <a:rPr lang="en-US" sz="4000" dirty="0"/>
              <a:t>Maryland reliability standard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0E8A7-3A42-B6D2-18F8-4C6731D7A80F}"/>
              </a:ext>
            </a:extLst>
          </p:cNvPr>
          <p:cNvSpPr txBox="1"/>
          <p:nvPr/>
        </p:nvSpPr>
        <p:spPr>
          <a:xfrm>
            <a:off x="594360" y="1517472"/>
            <a:ext cx="81642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United States: </a:t>
            </a:r>
            <a:r>
              <a:rPr lang="en-US" b="1" i="1" dirty="0">
                <a:solidFill>
                  <a:srgbClr val="0432FF"/>
                </a:solidFill>
              </a:rPr>
              <a:t>Daubert v. Merrell-Dow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Has been or can be </a:t>
            </a:r>
            <a:r>
              <a:rPr lang="en-US" b="1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tested</a:t>
            </a:r>
            <a:r>
              <a:rPr lang="en-US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432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Peer review </a:t>
            </a:r>
            <a:r>
              <a:rPr lang="en-US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and publication </a:t>
            </a:r>
            <a:endParaRPr lang="en-US" dirty="0">
              <a:solidFill>
                <a:srgbClr val="0432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</a:rPr>
              <a:t>Known or potential </a:t>
            </a:r>
            <a:r>
              <a:rPr lang="en-US" b="1" dirty="0">
                <a:solidFill>
                  <a:srgbClr val="0432FF"/>
                </a:solidFill>
              </a:rPr>
              <a:t>rate of error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Existence of </a:t>
            </a:r>
            <a:r>
              <a:rPr lang="en-US" b="1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standards</a:t>
            </a:r>
            <a:r>
              <a:rPr lang="en-US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 and controls </a:t>
            </a:r>
            <a:endParaRPr lang="en-US" dirty="0">
              <a:solidFill>
                <a:srgbClr val="0432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Generally accepted </a:t>
            </a:r>
            <a:r>
              <a:rPr lang="en-US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Frye</a:t>
            </a:r>
            <a:r>
              <a:rPr lang="en-US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>
              <a:solidFill>
                <a:srgbClr val="0432FF"/>
              </a:solidFill>
            </a:endParaRPr>
          </a:p>
          <a:p>
            <a:endParaRPr lang="en-US" sz="1800" dirty="0"/>
          </a:p>
          <a:p>
            <a:r>
              <a:rPr lang="en-US" sz="1800" b="1" dirty="0">
                <a:solidFill>
                  <a:srgbClr val="7030A0"/>
                </a:solidFill>
              </a:rPr>
              <a:t>Maryland: </a:t>
            </a:r>
            <a:r>
              <a:rPr lang="en-US" sz="1800" b="1" i="1" dirty="0" err="1">
                <a:solidFill>
                  <a:srgbClr val="7030A0"/>
                </a:solidFill>
              </a:rPr>
              <a:t>Rochkind</a:t>
            </a:r>
            <a:r>
              <a:rPr lang="en-US" sz="1800" b="1" i="1" dirty="0">
                <a:solidFill>
                  <a:srgbClr val="7030A0"/>
                </a:solidFill>
              </a:rPr>
              <a:t> v. Stevenson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Expert’s testimony flows naturally and directly from research he conducted </a:t>
            </a:r>
            <a:r>
              <a:rPr lang="en-US" sz="1600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independent of the litigation 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or whether the opinions are developed expressly for purposes of testifying </a:t>
            </a:r>
            <a:endParaRPr lang="en-US" sz="16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Expert </a:t>
            </a:r>
            <a:r>
              <a:rPr lang="en-US" sz="1600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unjustly extrapolated 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from an accepted premise to an unfounded conclusion </a:t>
            </a:r>
            <a:endParaRPr lang="en-US" sz="16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Expert adequately accounted for </a:t>
            </a:r>
            <a:r>
              <a:rPr lang="en-US" sz="1600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obvious alternative 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explanations </a:t>
            </a:r>
            <a:endParaRPr lang="en-US" sz="16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Expert is being as </a:t>
            </a:r>
            <a:r>
              <a:rPr lang="en-US" sz="1600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careful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as he would be </a:t>
            </a:r>
            <a:r>
              <a:rPr lang="en-US" sz="1600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in his regular profession 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outside his paid litigation consulting </a:t>
            </a:r>
            <a:endParaRPr lang="en-US" sz="16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1600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Field of expertise 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the expert claims is known to reach </a:t>
            </a:r>
            <a:r>
              <a:rPr lang="en-US" sz="1600" b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reliable</a:t>
            </a: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results for the type of opinion the experts would give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0EDC150-B02A-6DFF-C7A6-22810CF322B5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3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A4EA9-43B4-A1C9-3568-2F2423DD8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9F3212F-2462-8443-695B-A8C1B325C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276"/>
            <a:ext cx="9144000" cy="1143000"/>
          </a:xfrm>
        </p:spPr>
        <p:txBody>
          <a:bodyPr/>
          <a:lstStyle/>
          <a:p>
            <a:r>
              <a:rPr lang="en-US" altLang="en-US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TrueAllele</a:t>
            </a:r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reliability materials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EDC13CC-8BB8-D5A7-26BC-15F16138451F}"/>
              </a:ext>
            </a:extLst>
          </p:cNvPr>
          <p:cNvSpPr txBox="1">
            <a:spLocks/>
          </p:cNvSpPr>
          <p:nvPr/>
        </p:nvSpPr>
        <p:spPr>
          <a:xfrm>
            <a:off x="616133" y="1910536"/>
            <a:ext cx="8109856" cy="3216636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Readings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Papers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Studies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Applications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Exonerations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Approval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Compliance</a:t>
            </a:r>
          </a:p>
          <a:p>
            <a:pPr marL="0" indent="0">
              <a:buNone/>
            </a:pPr>
            <a:endParaRPr lang="en-US" sz="24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Reports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Acceptance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Systems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Admissibility Rulings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Commentary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Development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Papers</a:t>
            </a:r>
            <a:endParaRPr lang="en-US" sz="2400" kern="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kern="0" dirty="0">
              <a:solidFill>
                <a:srgbClr val="0432FF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D75491F-8CB6-EBFE-F041-F3D86512CEA9}"/>
              </a:ext>
            </a:extLst>
          </p:cNvPr>
          <p:cNvSpPr txBox="1">
            <a:spLocks/>
          </p:cNvSpPr>
          <p:nvPr/>
        </p:nvSpPr>
        <p:spPr bwMode="auto">
          <a:xfrm>
            <a:off x="7047186" y="11676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59C6311-9035-8543-9633-39F3C8F43649}" type="slidenum"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549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22350</TotalTime>
  <Words>2030</Words>
  <Application>Microsoft Macintosh PowerPoint</Application>
  <PresentationFormat>On-screen Show (4:3)</PresentationFormat>
  <Paragraphs>313</Paragraphs>
  <Slides>28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Times</vt:lpstr>
      <vt:lpstr>Blank Presentation</vt:lpstr>
      <vt:lpstr>Document</vt:lpstr>
      <vt:lpstr>The path to precedent for Maryland probabilistic genotyping</vt:lpstr>
      <vt:lpstr>PowerPoint Presentation</vt:lpstr>
      <vt:lpstr>TrueAllele in Maryland</vt:lpstr>
      <vt:lpstr>Maryland v. Adan Canela</vt:lpstr>
      <vt:lpstr>PowerPoint Presentation</vt:lpstr>
      <vt:lpstr>Maryland v. Tyrone Harvin</vt:lpstr>
      <vt:lpstr>Defense Challenge</vt:lpstr>
      <vt:lpstr>Maryland reliability standard</vt:lpstr>
      <vt:lpstr>TrueAllele reliability materials</vt:lpstr>
      <vt:lpstr>Peer-reviewed validation studies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Court ruling</vt:lpstr>
      <vt:lpstr>Appellate opinion</vt:lpstr>
      <vt:lpstr>Maryland Supreme Court</vt:lpstr>
      <vt:lpstr>Conclusion</vt:lpstr>
    </vt:vector>
  </TitlesOfParts>
  <Company>Cybergenetics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Bill Allan</cp:lastModifiedBy>
  <cp:revision>2796</cp:revision>
  <cp:lastPrinted>2025-01-23T12:53:38Z</cp:lastPrinted>
  <dcterms:modified xsi:type="dcterms:W3CDTF">2025-05-07T14:11:10Z</dcterms:modified>
</cp:coreProperties>
</file>