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29" r:id="rId2"/>
    <p:sldId id="657" r:id="rId3"/>
    <p:sldId id="646" r:id="rId4"/>
    <p:sldId id="626" r:id="rId5"/>
    <p:sldId id="658" r:id="rId6"/>
    <p:sldId id="648" r:id="rId7"/>
    <p:sldId id="644" r:id="rId8"/>
    <p:sldId id="645" r:id="rId9"/>
    <p:sldId id="647" r:id="rId10"/>
    <p:sldId id="438" r:id="rId11"/>
    <p:sldId id="650" r:id="rId12"/>
    <p:sldId id="652" r:id="rId13"/>
    <p:sldId id="495" r:id="rId14"/>
    <p:sldId id="503" r:id="rId15"/>
    <p:sldId id="649" r:id="rId16"/>
    <p:sldId id="653" r:id="rId17"/>
    <p:sldId id="654" r:id="rId18"/>
    <p:sldId id="655" r:id="rId19"/>
    <p:sldId id="509" r:id="rId20"/>
    <p:sldId id="656" r:id="rId21"/>
    <p:sldId id="506" r:id="rId22"/>
    <p:sldId id="273" r:id="rId23"/>
    <p:sldId id="275" r:id="rId24"/>
    <p:sldId id="623" r:id="rId25"/>
    <p:sldId id="624" r:id="rId26"/>
    <p:sldId id="660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3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2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2"/>
    <p:restoredTop sz="94606"/>
  </p:normalViewPr>
  <p:slideViewPr>
    <p:cSldViewPr snapToGrid="0">
      <p:cViewPr varScale="1">
        <p:scale>
          <a:sx n="69" d="100"/>
          <a:sy n="69" d="100"/>
        </p:scale>
        <p:origin x="192" y="1264"/>
      </p:cViewPr>
      <p:guideLst>
        <p:guide orient="horz" pos="816"/>
        <p:guide pos="3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6" d="100"/>
          <a:sy n="126" d="100"/>
        </p:scale>
        <p:origin x="363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>
            <a:extLst>
              <a:ext uri="{FF2B5EF4-FFF2-40B4-BE49-F238E27FC236}">
                <a16:creationId xmlns:a16="http://schemas.microsoft.com/office/drawing/2014/main" id="{A67D5FCF-7797-774A-9CFC-0159C6C4CC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1027">
            <a:extLst>
              <a:ext uri="{FF2B5EF4-FFF2-40B4-BE49-F238E27FC236}">
                <a16:creationId xmlns:a16="http://schemas.microsoft.com/office/drawing/2014/main" id="{71BF128A-3D68-934E-9EB0-058ACA89B6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1028">
            <a:extLst>
              <a:ext uri="{FF2B5EF4-FFF2-40B4-BE49-F238E27FC236}">
                <a16:creationId xmlns:a16="http://schemas.microsoft.com/office/drawing/2014/main" id="{FD9794D5-9012-3046-80B6-49801BE58C5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 dirty="0" err="1"/>
              <a:t>Cybergenetics</a:t>
            </a:r>
            <a:r>
              <a:rPr lang="en-US" altLang="en-US" dirty="0"/>
              <a:t> © 2003-2025</a:t>
            </a:r>
          </a:p>
        </p:txBody>
      </p:sp>
      <p:sp>
        <p:nvSpPr>
          <p:cNvPr id="161797" name="Rectangle 1029">
            <a:extLst>
              <a:ext uri="{FF2B5EF4-FFF2-40B4-BE49-F238E27FC236}">
                <a16:creationId xmlns:a16="http://schemas.microsoft.com/office/drawing/2014/main" id="{AF4233DA-DFEF-4A42-A59E-F785202BDDB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D5922E-D012-CF4A-8792-4A06B3D7C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BFB471B4-2EC0-6E4A-A349-2F6E289D4E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E6DAF2B-3F40-124B-AC0D-693D8A9BFC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7D36FC43-104E-CD4B-A8BA-6092C2160C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23BED0BE-D91B-7C41-85EB-D17F480B3DD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3566C322-801C-DD48-A8E3-E014CA55A86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4370AAFE-9A5B-F74C-A679-67A55870E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CDE64E-914F-404E-B6CE-20C7146237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>
            <a:extLst>
              <a:ext uri="{FF2B5EF4-FFF2-40B4-BE49-F238E27FC236}">
                <a16:creationId xmlns:a16="http://schemas.microsoft.com/office/drawing/2014/main" id="{419B8330-2E9F-384E-AEF3-06B1358CB3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2003-2011</a:t>
            </a:r>
          </a:p>
        </p:txBody>
      </p:sp>
      <p:sp>
        <p:nvSpPr>
          <p:cNvPr id="16386" name="Rectangle 7">
            <a:extLst>
              <a:ext uri="{FF2B5EF4-FFF2-40B4-BE49-F238E27FC236}">
                <a16:creationId xmlns:a16="http://schemas.microsoft.com/office/drawing/2014/main" id="{020F1895-B6F1-EA4A-BCC0-47EE46E0A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F9FAED3-CD8D-E34F-8574-3E442A2CAF3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8727013-CB2B-904A-9012-548BAD8DA0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9B6572E-C851-DE48-9E7F-4E6169F4E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417;p20:notes">
            <a:extLst>
              <a:ext uri="{FF2B5EF4-FFF2-40B4-BE49-F238E27FC236}">
                <a16:creationId xmlns:a16="http://schemas.microsoft.com/office/drawing/2014/main" id="{C1E4F9A5-F911-8942-8094-66708E48B50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6082" name="Google Shape;418;p20:notes">
            <a:extLst>
              <a:ext uri="{FF2B5EF4-FFF2-40B4-BE49-F238E27FC236}">
                <a16:creationId xmlns:a16="http://schemas.microsoft.com/office/drawing/2014/main" id="{3AAFE6D9-9C7D-E04E-ABF5-07435DD3A59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635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51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5A128-9F9D-E1A4-5A69-FFC4DF0AD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416A14-B5B0-103D-19EC-619159597F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80E1E7-9A14-E22D-7580-CACFF6DAF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61885-A21E-6A25-5AA4-2E9108FEF4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A1043-347E-4C8E-6D7C-C29D9B1F2D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0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73E57-A276-CAB4-80C9-74F8BD47F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8F4E5D-675A-EF80-FE0D-7CD96F9DC5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3E11B2-9E05-DE83-AFE3-818BD742BE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908991-FC4E-AEDC-1F45-0F7B6E89610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43E5D-127D-B605-EB5C-E9C0230BB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17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55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866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360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453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92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818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391;p18:notes">
            <a:extLst>
              <a:ext uri="{FF2B5EF4-FFF2-40B4-BE49-F238E27FC236}">
                <a16:creationId xmlns:a16="http://schemas.microsoft.com/office/drawing/2014/main" id="{B498DD36-FE9F-914C-ABD2-34E313AA7BC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5058" name="Google Shape;392;p18:notes">
            <a:extLst>
              <a:ext uri="{FF2B5EF4-FFF2-40B4-BE49-F238E27FC236}">
                <a16:creationId xmlns:a16="http://schemas.microsoft.com/office/drawing/2014/main" id="{CF52F40C-CE11-9E4E-AD22-A4E21A1605D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6FABC0-6EF6-8148-93FE-2A3DB4252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5C6E42-AD9D-6045-AB18-44C4D0933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56D91F-5EAF-8843-862E-C6663D9A0A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9944A-6136-C546-90B4-6F759975B0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92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4D338E-4C7B-AB40-8796-2186DA726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989C80-D0D3-AD49-9987-C4CA06182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E35F89-D396-5A42-A9EA-05D85A9A3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6C169-ECF8-0F40-84E0-5115012D7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90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1F7A7F-1ED3-6F4E-A5B6-99F77A348D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817BE6-48C6-2740-88C6-85EECF7A0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BED467-D2B4-E64A-8306-4E1D690231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3718C-D35B-6747-8B68-F9904B7F7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50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BBF14B-6CDB-CF4F-ADC9-EDF6064AC3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E05A36-F12E-FF43-B885-073301D7E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0F6AF6-E628-B44F-8E8E-FF6039184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8353B-F189-0C42-879B-64C282E87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71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1574DB-05A0-0A48-A0CC-2AD624BB33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84E642-1490-9F48-AF48-EC53A1B770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0E2E1C-274C-3747-AA74-2D09D8875F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0DBC-B227-484C-A930-1527DAF2B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45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3AE1D8-B352-954E-B98B-D6669ACD94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AC2CB1-1ADE-904C-8B93-EC735D69DD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5BA5AD-290A-6D42-8CF2-139E78E520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61C8B-782C-DB4C-8421-08A94CCED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1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4C5AB21-93C5-9640-972A-AD5B63F1CC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7F873D-0023-BC47-A8A4-56AF757CD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4E65133-4AF2-C64A-822B-67FB92AA6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6065C-14D7-B74B-8BA9-B69DC6CA9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25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B0605D-DBFF-764F-9AD0-CD4AA1C996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B5C412-9419-0848-A6D7-B905F3789D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A1755A-0C2A-E742-8DA5-A46702A0F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C6311-9035-8543-9633-39F3C8F436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34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517493D-131A-B443-BC77-B41D41F90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AE0CA5B-1951-8B42-BAF5-E30CD21D3D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5A8E818-2E95-904E-8159-8A73EC1DF0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686F-3D64-294F-9DA6-BF1FBB3751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60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8019E0-CF41-F24D-B1B0-485170BFE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84BF9F-0597-0F45-BB7B-80AE9800C5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38D062-82A2-A541-A685-A91C72C515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923CC-7ED9-E74A-B6CB-08C36845AA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3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E5578E-04C8-C940-A6E2-0C06C5C1E2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16B8B6-A9AA-B148-AD0C-A2CEF5442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F5A5B-D061-A443-8590-9FFF57CF7E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9EFC3-1F06-5A4F-AB0F-453DED0C0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32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C9056E2-0A02-7346-9381-332EB70D9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04011DA-C314-8E45-A60B-CDCE47C41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306B5DD-A230-EA4E-ABEF-76921A2E91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02F9602-21DE-DD4A-A3AF-DA4DA89D0F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821C51-DE33-E044-A0A6-E02D96C09F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2" charset="0"/>
              </a:defRPr>
            </a:lvl1pPr>
          </a:lstStyle>
          <a:p>
            <a:pPr>
              <a:defRPr/>
            </a:pPr>
            <a:fld id="{68118AD0-8AAB-5F48-99BF-F01FD1BC44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22CADB22-F2DE-D341-A75B-73D4E3782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51" y="652017"/>
            <a:ext cx="9038897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Transforming “inconclusive” results into informative DNA evidence</a:t>
            </a: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EB5BA032-3336-C044-805A-74C981597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86" y="2436813"/>
            <a:ext cx="820397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800" b="1" dirty="0">
                <a:solidFill>
                  <a:srgbClr val="2F8B2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Mid-Atlantic Association of Forensic Scientists</a:t>
            </a:r>
          </a:p>
          <a:p>
            <a:pPr algn="ctr">
              <a:defRPr/>
            </a:pPr>
            <a:r>
              <a:rPr lang="en-US" alt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Richmond, Virginia</a:t>
            </a:r>
          </a:p>
          <a:p>
            <a:pPr algn="ctr">
              <a:defRPr/>
            </a:pPr>
            <a:r>
              <a:rPr lang="en-US" alt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May, 2025</a:t>
            </a: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F7C08F4C-DBCC-6B44-BCDB-71DDE5344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609" y="4740275"/>
            <a:ext cx="65081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Authors</a:t>
            </a:r>
          </a:p>
          <a:p>
            <a:pPr algn="ctr">
              <a:defRPr/>
            </a:pP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 W. Perlin, PhD, MD, PhD, </a:t>
            </a:r>
          </a:p>
          <a:p>
            <a:pPr algn="ctr">
              <a:defRPr/>
            </a:pP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Matthew M. Legler, BS, Kari R. Danser, MS, </a:t>
            </a:r>
          </a:p>
          <a:p>
            <a:pPr algn="ctr">
              <a:defRPr/>
            </a:pP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Jeremy D. Curto, BS</a:t>
            </a: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7C6DC71D-F9EE-574C-B554-6199817D5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738" y="6448053"/>
            <a:ext cx="2173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Cybergenetics © 2003-2025</a:t>
            </a:r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804F9ABA-B697-A84F-87C0-88B6A1B69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248401"/>
            <a:ext cx="3110921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AFB464B-1803-9F43-A8A6-5E6C62562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41" y="1520786"/>
            <a:ext cx="8125719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69B2"/>
                </a:solidFill>
                <a:latin typeface="+mn-lt"/>
              </a:rPr>
              <a:t>In 2013, men robbed an armored truck outside a New Orleans bank, killing the truck guard in a shootout.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69B2"/>
                </a:solidFill>
                <a:latin typeface="+mn-lt"/>
              </a:rPr>
              <a:t>A bandana was collected from the crime scene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C69B2"/>
                </a:solidFill>
                <a:latin typeface="+mn-lt"/>
              </a:rPr>
              <a:t>A 70 </a:t>
            </a:r>
            <a:r>
              <a:rPr lang="en-US" altLang="en-US" dirty="0" err="1">
                <a:solidFill>
                  <a:srgbClr val="3C69B2"/>
                </a:solidFill>
                <a:latin typeface="+mn-lt"/>
              </a:rPr>
              <a:t>pg</a:t>
            </a:r>
            <a:r>
              <a:rPr lang="en-US" altLang="en-US" dirty="0">
                <a:solidFill>
                  <a:srgbClr val="3C69B2"/>
                </a:solidFill>
                <a:latin typeface="+mn-lt"/>
              </a:rPr>
              <a:t> sample was a three-person mixture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C69B2"/>
                </a:solidFill>
                <a:latin typeface="+mn-lt"/>
              </a:rPr>
              <a:t>TrueAllele</a:t>
            </a:r>
            <a:r>
              <a:rPr lang="en-US" dirty="0">
                <a:solidFill>
                  <a:srgbClr val="3C69B2"/>
                </a:solidFill>
                <a:latin typeface="+mn-lt"/>
              </a:rPr>
              <a:t> separated out bandana genotypes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69B2"/>
                </a:solidFill>
                <a:latin typeface="+mn-lt"/>
              </a:rPr>
              <a:t>Comparing a 27% contributor with Johnson, </a:t>
            </a:r>
            <a:r>
              <a:rPr lang="en-US" b="1" dirty="0">
                <a:solidFill>
                  <a:srgbClr val="3C69B2"/>
                </a:solidFill>
                <a:latin typeface="+mn-lt"/>
              </a:rPr>
              <a:t>LR = 200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69B2"/>
                </a:solidFill>
                <a:latin typeface="+mn-lt"/>
              </a:rPr>
              <a:t>2021 </a:t>
            </a:r>
            <a:r>
              <a:rPr lang="en-US" dirty="0">
                <a:solidFill>
                  <a:srgbClr val="3C69B2"/>
                </a:solidFill>
              </a:rPr>
              <a:t>–</a:t>
            </a:r>
            <a:r>
              <a:rPr lang="en-US" dirty="0">
                <a:solidFill>
                  <a:srgbClr val="3C69B2"/>
                </a:solidFill>
                <a:latin typeface="+mn-lt"/>
              </a:rPr>
              <a:t> </a:t>
            </a:r>
            <a:r>
              <a:rPr lang="en-US" i="1" dirty="0">
                <a:solidFill>
                  <a:srgbClr val="3C69B2"/>
                </a:solidFill>
                <a:latin typeface="+mn-lt"/>
              </a:rPr>
              <a:t>Daubert</a:t>
            </a:r>
            <a:r>
              <a:rPr lang="en-US" dirty="0">
                <a:solidFill>
                  <a:srgbClr val="3C69B2"/>
                </a:solidFill>
                <a:latin typeface="+mn-lt"/>
              </a:rPr>
              <a:t> hearing, </a:t>
            </a:r>
            <a:r>
              <a:rPr lang="en-US" dirty="0" err="1">
                <a:solidFill>
                  <a:srgbClr val="3C69B2"/>
                </a:solidFill>
                <a:latin typeface="+mn-lt"/>
              </a:rPr>
              <a:t>TrueAllele</a:t>
            </a:r>
            <a:r>
              <a:rPr lang="en-US" dirty="0">
                <a:solidFill>
                  <a:srgbClr val="3C69B2"/>
                </a:solidFill>
                <a:latin typeface="+mn-lt"/>
              </a:rPr>
              <a:t> admitted, first trial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69B2"/>
                </a:solidFill>
                <a:latin typeface="+mn-lt"/>
              </a:rPr>
              <a:t>2022 – Second trial, guilty verdict, 50-year sentence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303F2-5D38-9DCB-9EEE-FD6E8DE2AB3A}"/>
              </a:ext>
            </a:extLst>
          </p:cNvPr>
          <p:cNvSpPr txBox="1">
            <a:spLocks/>
          </p:cNvSpPr>
          <p:nvPr/>
        </p:nvSpPr>
        <p:spPr bwMode="auto">
          <a:xfrm>
            <a:off x="0" y="13498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United States v Curtis Johnson</a:t>
            </a:r>
            <a:endParaRPr lang="en-US" kern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7558-F43B-54DB-0039-8AA12398D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4A87-E666-00C2-51B1-D1BF35B3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Opposition argument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79EC0-65CE-897B-CFB4-229EA1E8EADD}"/>
              </a:ext>
            </a:extLst>
          </p:cNvPr>
          <p:cNvSpPr txBox="1"/>
          <p:nvPr/>
        </p:nvSpPr>
        <p:spPr>
          <a:xfrm>
            <a:off x="2108826" y="2419772"/>
            <a:ext cx="4926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Low LR values are unreliable.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5E3D9-C651-96D0-CE2E-0ADA31C49A07}"/>
              </a:ext>
            </a:extLst>
          </p:cNvPr>
          <p:cNvSpPr txBox="1"/>
          <p:nvPr/>
        </p:nvSpPr>
        <p:spPr>
          <a:xfrm>
            <a:off x="1781813" y="4041051"/>
            <a:ext cx="5580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3C69B2"/>
                </a:solidFill>
              </a:rPr>
              <a:t>LR distributions show this isn’t so.</a:t>
            </a:r>
          </a:p>
        </p:txBody>
      </p:sp>
    </p:spTree>
    <p:extLst>
      <p:ext uri="{BB962C8B-B14F-4D97-AF65-F5344CB8AC3E}">
        <p14:creationId xmlns:p14="http://schemas.microsoft.com/office/powerpoint/2010/main" val="370791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27769-C535-094A-2F73-83D500F5A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3CACDA7-F39E-181C-E07E-E970DCCBB813}"/>
              </a:ext>
            </a:extLst>
          </p:cNvPr>
          <p:cNvGrpSpPr/>
          <p:nvPr/>
        </p:nvGrpSpPr>
        <p:grpSpPr>
          <a:xfrm>
            <a:off x="1348740" y="1493262"/>
            <a:ext cx="6446520" cy="5303520"/>
            <a:chOff x="1348740" y="1493262"/>
            <a:chExt cx="6446520" cy="53035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3A99627-2587-4042-C43D-FC82082793BF}"/>
                </a:ext>
              </a:extLst>
            </p:cNvPr>
            <p:cNvGrpSpPr/>
            <p:nvPr/>
          </p:nvGrpSpPr>
          <p:grpSpPr>
            <a:xfrm>
              <a:off x="1348740" y="1493262"/>
              <a:ext cx="6446520" cy="5303520"/>
              <a:chOff x="3829113" y="1351051"/>
              <a:chExt cx="6446520" cy="530352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D3192AF-02BB-933D-65DB-0157810764E6}"/>
                  </a:ext>
                </a:extLst>
              </p:cNvPr>
              <p:cNvSpPr/>
              <p:nvPr/>
            </p:nvSpPr>
            <p:spPr>
              <a:xfrm>
                <a:off x="3829113" y="1351051"/>
                <a:ext cx="6446520" cy="530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ED3C80D-D92C-9B85-4A58-57721FD56A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3275" y="1433347"/>
                <a:ext cx="6318196" cy="5138928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473C43-6F0E-EF9B-922C-0FF02D67BE7B}"/>
                </a:ext>
              </a:extLst>
            </p:cNvPr>
            <p:cNvSpPr txBox="1"/>
            <p:nvPr/>
          </p:nvSpPr>
          <p:spPr>
            <a:xfrm>
              <a:off x="6066219" y="1640246"/>
              <a:ext cx="16648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A = 0.9997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754C4A-9BF1-7ABD-5866-E4E3A0043F48}"/>
                </a:ext>
              </a:extLst>
            </p:cNvPr>
            <p:cNvSpPr txBox="1"/>
            <p:nvPr/>
          </p:nvSpPr>
          <p:spPr>
            <a:xfrm>
              <a:off x="2133068" y="1640246"/>
              <a:ext cx="2128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Noncontributor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975B99BF-BD77-1192-E847-042AF8F42B86}"/>
              </a:ext>
            </a:extLst>
          </p:cNvPr>
          <p:cNvSpPr txBox="1">
            <a:spLocks/>
          </p:cNvSpPr>
          <p:nvPr/>
        </p:nvSpPr>
        <p:spPr bwMode="auto">
          <a:xfrm>
            <a:off x="0" y="13498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Distribution gives LR error rate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04226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3DC07-639A-4646-9BFE-1704BB722711}"/>
              </a:ext>
            </a:extLst>
          </p:cNvPr>
          <p:cNvSpPr txBox="1"/>
          <p:nvPr/>
        </p:nvSpPr>
        <p:spPr>
          <a:xfrm>
            <a:off x="842342" y="1976519"/>
            <a:ext cx="745931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3C69B2"/>
                </a:solidFill>
              </a:rPr>
              <a:t>A match between the bandana and Johnson is 200 times more probable than coincidence. </a:t>
            </a:r>
          </a:p>
          <a:p>
            <a:pPr algn="ctr">
              <a:defRPr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2800" dirty="0">
                <a:solidFill>
                  <a:srgbClr val="C00000"/>
                </a:solidFill>
              </a:rPr>
              <a:t>For a match strength of 200, only 1 in 4.1 thousand people would match as strongly.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4B91A-E425-DB37-C64A-C1A71DC4D0B9}"/>
              </a:ext>
            </a:extLst>
          </p:cNvPr>
          <p:cNvSpPr txBox="1"/>
          <p:nvPr/>
        </p:nvSpPr>
        <p:spPr>
          <a:xfrm>
            <a:off x="3230928" y="4891193"/>
            <a:ext cx="26821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ER ≤ 1/LR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1/4100 ≤ 1/200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346FC1-6D1D-C670-EC3D-F3B87511BC12}"/>
              </a:ext>
            </a:extLst>
          </p:cNvPr>
          <p:cNvSpPr txBox="1">
            <a:spLocks/>
          </p:cNvSpPr>
          <p:nvPr/>
        </p:nvSpPr>
        <p:spPr bwMode="auto">
          <a:xfrm>
            <a:off x="0" y="13498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Report LR error rate</a:t>
            </a:r>
            <a:endParaRPr lang="en-US" kern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E2DE10B3-332B-6A4A-8563-2520FF9A1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95" y="1456659"/>
            <a:ext cx="797161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C69B2"/>
                </a:solidFill>
                <a:latin typeface="+mn-lt"/>
              </a:rPr>
              <a:t>Police collected a baggie containing methamphetamine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C69B2"/>
                </a:solidFill>
                <a:latin typeface="+mn-lt"/>
              </a:rPr>
              <a:t>Defense tested baggie, found a DNA mixture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C69B2"/>
                </a:solidFill>
                <a:latin typeface="+mn-lt"/>
              </a:rPr>
              <a:t>Two different PG software programs used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C69B2"/>
                </a:solidFill>
                <a:latin typeface="+mn-lt"/>
              </a:rPr>
              <a:t>Unsuccessful </a:t>
            </a:r>
            <a:r>
              <a:rPr lang="en-US" altLang="en-US" i="1" dirty="0">
                <a:solidFill>
                  <a:srgbClr val="3C69B2"/>
                </a:solidFill>
                <a:latin typeface="+mn-lt"/>
              </a:rPr>
              <a:t>Daubert</a:t>
            </a:r>
            <a:r>
              <a:rPr lang="en-US" altLang="en-US" dirty="0">
                <a:solidFill>
                  <a:srgbClr val="3C69B2"/>
                </a:solidFill>
                <a:latin typeface="+mn-lt"/>
              </a:rPr>
              <a:t> attempt to challenge OPG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C69B2"/>
                </a:solidFill>
                <a:latin typeface="+mn-lt"/>
              </a:rPr>
              <a:t>Plea agreement dropped the more serious 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C69B2"/>
                </a:solidFill>
                <a:latin typeface="+mn-lt"/>
              </a:rPr>
              <a:t>JFS published a speculative “Case Report”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954025-A0D2-C574-6825-CE744CAA5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37" y="3989373"/>
            <a:ext cx="5986526" cy="255951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8E70D3D-C154-B2A0-E6F7-0F1B2692369F}"/>
              </a:ext>
            </a:extLst>
          </p:cNvPr>
          <p:cNvSpPr txBox="1">
            <a:spLocks/>
          </p:cNvSpPr>
          <p:nvPr/>
        </p:nvSpPr>
        <p:spPr bwMode="auto">
          <a:xfrm>
            <a:off x="0" y="13498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United States v Alejandro Sandoval</a:t>
            </a:r>
            <a:endParaRPr lang="en-US" kern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2392C-B4D1-570F-413D-2CDFB3047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E959-8CCA-3EBF-B946-0175A75FD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Opposition argument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C9B63-EAD0-B3CB-9779-8023B90C0342}"/>
              </a:ext>
            </a:extLst>
          </p:cNvPr>
          <p:cNvSpPr txBox="1"/>
          <p:nvPr/>
        </p:nvSpPr>
        <p:spPr>
          <a:xfrm>
            <a:off x="1899896" y="2419772"/>
            <a:ext cx="53442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</a:rPr>
              <a:t>TrueAllele</a:t>
            </a:r>
            <a:r>
              <a:rPr lang="en-US" sz="2800" dirty="0">
                <a:solidFill>
                  <a:srgbClr val="C00000"/>
                </a:solidFill>
              </a:rPr>
              <a:t> and Other PG (OPG)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can give different LR results.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So PGS isn’t reliable!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DD19A-2792-6B96-E0D9-5B0384EE0BD9}"/>
              </a:ext>
            </a:extLst>
          </p:cNvPr>
          <p:cNvSpPr txBox="1"/>
          <p:nvPr/>
        </p:nvSpPr>
        <p:spPr>
          <a:xfrm>
            <a:off x="1692045" y="4471939"/>
            <a:ext cx="5759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3C69B2"/>
                </a:solidFill>
              </a:rPr>
              <a:t>LR distributions show this isn’t so.</a:t>
            </a:r>
          </a:p>
        </p:txBody>
      </p:sp>
    </p:spTree>
    <p:extLst>
      <p:ext uri="{BB962C8B-B14F-4D97-AF65-F5344CB8AC3E}">
        <p14:creationId xmlns:p14="http://schemas.microsoft.com/office/powerpoint/2010/main" val="3207658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77CE95-BFA6-273A-6FF2-ADAA5BCABACC}"/>
              </a:ext>
            </a:extLst>
          </p:cNvPr>
          <p:cNvGraphicFramePr>
            <a:graphicFrameLocks noGrp="1"/>
          </p:cNvGraphicFramePr>
          <p:nvPr/>
        </p:nvGraphicFramePr>
        <p:xfrm>
          <a:off x="937111" y="2101936"/>
          <a:ext cx="726977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368">
                  <a:extLst>
                    <a:ext uri="{9D8B030D-6E8A-4147-A177-3AD203B41FA5}">
                      <a16:colId xmlns:a16="http://schemas.microsoft.com/office/drawing/2014/main" val="3528215494"/>
                    </a:ext>
                  </a:extLst>
                </a:gridCol>
                <a:gridCol w="1829363">
                  <a:extLst>
                    <a:ext uri="{9D8B030D-6E8A-4147-A177-3AD203B41FA5}">
                      <a16:colId xmlns:a16="http://schemas.microsoft.com/office/drawing/2014/main" val="2933867632"/>
                    </a:ext>
                  </a:extLst>
                </a:gridCol>
                <a:gridCol w="3008047">
                  <a:extLst>
                    <a:ext uri="{9D8B030D-6E8A-4147-A177-3AD203B41FA5}">
                      <a16:colId xmlns:a16="http://schemas.microsoft.com/office/drawing/2014/main" val="889401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Threshold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rfu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Data peaks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log(LR)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655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-0.53 ban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860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-1.38 ban (reported)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240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-7.48 ban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59803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85D504-E75A-9F33-41CA-D2A4DF8BB934}"/>
              </a:ext>
            </a:extLst>
          </p:cNvPr>
          <p:cNvSpPr txBox="1">
            <a:spLocks/>
          </p:cNvSpPr>
          <p:nvPr/>
        </p:nvSpPr>
        <p:spPr>
          <a:xfrm>
            <a:off x="959383" y="1659150"/>
            <a:ext cx="862783" cy="456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OPG</a:t>
            </a:r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AC3F74-63F0-AD97-D3D0-B0C402FC3266}"/>
              </a:ext>
            </a:extLst>
          </p:cNvPr>
          <p:cNvGraphicFramePr>
            <a:graphicFrameLocks noGrp="1"/>
          </p:cNvGraphicFramePr>
          <p:nvPr/>
        </p:nvGraphicFramePr>
        <p:xfrm>
          <a:off x="971061" y="4896214"/>
          <a:ext cx="72018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368">
                  <a:extLst>
                    <a:ext uri="{9D8B030D-6E8A-4147-A177-3AD203B41FA5}">
                      <a16:colId xmlns:a16="http://schemas.microsoft.com/office/drawing/2014/main" val="3528215494"/>
                    </a:ext>
                  </a:extLst>
                </a:gridCol>
                <a:gridCol w="1814169">
                  <a:extLst>
                    <a:ext uri="{9D8B030D-6E8A-4147-A177-3AD203B41FA5}">
                      <a16:colId xmlns:a16="http://schemas.microsoft.com/office/drawing/2014/main" val="2933867632"/>
                    </a:ext>
                  </a:extLst>
                </a:gridCol>
                <a:gridCol w="2955341">
                  <a:extLst>
                    <a:ext uri="{9D8B030D-6E8A-4147-A177-3AD203B41FA5}">
                      <a16:colId xmlns:a16="http://schemas.microsoft.com/office/drawing/2014/main" val="889401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Threshold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rfu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Data peaks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log(LR)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655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</a:rPr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</a:rPr>
                        <a:t>-6.08 ban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860479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52B9FD-8E0F-2F85-79F4-3A80DB5A9C96}"/>
              </a:ext>
            </a:extLst>
          </p:cNvPr>
          <p:cNvSpPr txBox="1">
            <a:spLocks/>
          </p:cNvSpPr>
          <p:nvPr/>
        </p:nvSpPr>
        <p:spPr>
          <a:xfrm>
            <a:off x="959383" y="4453428"/>
            <a:ext cx="1718189" cy="456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TrueAllele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EB8605-0BEC-2B0C-50CE-3F38A0B0978B}"/>
              </a:ext>
            </a:extLst>
          </p:cNvPr>
          <p:cNvSpPr txBox="1">
            <a:spLocks/>
          </p:cNvSpPr>
          <p:nvPr/>
        </p:nvSpPr>
        <p:spPr bwMode="auto">
          <a:xfrm>
            <a:off x="0" y="13498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Analytical thresholds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29677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3BEAA40-059C-9481-CB89-3C8B1F520DE3}"/>
              </a:ext>
            </a:extLst>
          </p:cNvPr>
          <p:cNvGrpSpPr/>
          <p:nvPr/>
        </p:nvGrpSpPr>
        <p:grpSpPr>
          <a:xfrm>
            <a:off x="1810512" y="2331720"/>
            <a:ext cx="5522976" cy="4526280"/>
            <a:chOff x="309911" y="2595813"/>
            <a:chExt cx="5522976" cy="45262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244075-335D-7339-FDB3-9B0E77A41C0A}"/>
                </a:ext>
              </a:extLst>
            </p:cNvPr>
            <p:cNvSpPr/>
            <p:nvPr/>
          </p:nvSpPr>
          <p:spPr>
            <a:xfrm>
              <a:off x="309911" y="2595813"/>
              <a:ext cx="5522976" cy="4526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6BFD9CB-68C4-77A8-3CF2-0153D0FBB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70" y="2685649"/>
              <a:ext cx="5344059" cy="4346609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3CF9B58-7262-4D76-0CD6-C05BDE65FC03}"/>
              </a:ext>
            </a:extLst>
          </p:cNvPr>
          <p:cNvSpPr txBox="1"/>
          <p:nvPr/>
        </p:nvSpPr>
        <p:spPr>
          <a:xfrm>
            <a:off x="2487662" y="2434849"/>
            <a:ext cx="1913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A = 1.0000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29C814-53F4-B2F5-B26F-49A687E8881D}"/>
              </a:ext>
            </a:extLst>
          </p:cNvPr>
          <p:cNvSpPr txBox="1"/>
          <p:nvPr/>
        </p:nvSpPr>
        <p:spPr>
          <a:xfrm>
            <a:off x="2684176" y="1445185"/>
            <a:ext cx="377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 AT, 210 data peaks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DB5D19-44AA-FD35-0390-5A51323DED6C}"/>
              </a:ext>
            </a:extLst>
          </p:cNvPr>
          <p:cNvSpPr txBox="1"/>
          <p:nvPr/>
        </p:nvSpPr>
        <p:spPr>
          <a:xfrm>
            <a:off x="3983759" y="3925689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-6.08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BE68A6-1385-2CDD-0837-EF31A4A273AB}"/>
              </a:ext>
            </a:extLst>
          </p:cNvPr>
          <p:cNvSpPr txBox="1">
            <a:spLocks/>
          </p:cNvSpPr>
          <p:nvPr/>
        </p:nvSpPr>
        <p:spPr bwMode="auto">
          <a:xfrm>
            <a:off x="0" y="13498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TrueAllele distribution pair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29544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FA42F5-DDBF-EA78-59DB-C115E0122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4978400"/>
            <a:ext cx="1943100" cy="18796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E08A73-FF11-9D86-4D8B-A3EB5F47888B}"/>
              </a:ext>
            </a:extLst>
          </p:cNvPr>
          <p:cNvGrpSpPr/>
          <p:nvPr/>
        </p:nvGrpSpPr>
        <p:grpSpPr>
          <a:xfrm>
            <a:off x="1810512" y="2331720"/>
            <a:ext cx="5522976" cy="4526280"/>
            <a:chOff x="5741113" y="2197342"/>
            <a:chExt cx="5522976" cy="45262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313261-CE4F-4FA7-5953-9A14B53F9326}"/>
                </a:ext>
              </a:extLst>
            </p:cNvPr>
            <p:cNvSpPr/>
            <p:nvPr/>
          </p:nvSpPr>
          <p:spPr>
            <a:xfrm>
              <a:off x="5741113" y="2197342"/>
              <a:ext cx="5522976" cy="4526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F70D02-9C93-D8EF-B890-09CB6E7924A9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553" y="2288782"/>
              <a:ext cx="5340096" cy="43434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D069AD2-4DD4-AA2D-5AE5-6BCF0C515F07}"/>
              </a:ext>
            </a:extLst>
          </p:cNvPr>
          <p:cNvSpPr txBox="1"/>
          <p:nvPr/>
        </p:nvSpPr>
        <p:spPr>
          <a:xfrm>
            <a:off x="3996843" y="3941417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-1.38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788F0-2FAC-0A3C-8825-D4299BB5FC15}"/>
              </a:ext>
            </a:extLst>
          </p:cNvPr>
          <p:cNvSpPr txBox="1"/>
          <p:nvPr/>
        </p:nvSpPr>
        <p:spPr>
          <a:xfrm>
            <a:off x="2373065" y="1445185"/>
            <a:ext cx="4397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AT = 40 </a:t>
            </a:r>
            <a:r>
              <a:rPr lang="en-US" sz="2800" dirty="0" err="1">
                <a:solidFill>
                  <a:srgbClr val="002060"/>
                </a:solidFill>
              </a:rPr>
              <a:t>rfu</a:t>
            </a:r>
            <a:r>
              <a:rPr lang="en-US" sz="2800" dirty="0">
                <a:solidFill>
                  <a:srgbClr val="002060"/>
                </a:solidFill>
              </a:rPr>
              <a:t>, 24 data peaks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378EF0-EB34-80A7-929F-02F4E6A576B9}"/>
              </a:ext>
            </a:extLst>
          </p:cNvPr>
          <p:cNvSpPr txBox="1">
            <a:spLocks/>
          </p:cNvSpPr>
          <p:nvPr/>
        </p:nvSpPr>
        <p:spPr bwMode="auto">
          <a:xfrm>
            <a:off x="0" y="13498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OPG distribution pair</a:t>
            </a:r>
            <a:endParaRPr lang="en-US" kern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C0D8BF-D952-AB01-CC03-88206D9D8B46}"/>
              </a:ext>
            </a:extLst>
          </p:cNvPr>
          <p:cNvSpPr txBox="1"/>
          <p:nvPr/>
        </p:nvSpPr>
        <p:spPr>
          <a:xfrm>
            <a:off x="2487662" y="2434849"/>
            <a:ext cx="1913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A = 0.9077</a:t>
            </a:r>
          </a:p>
        </p:txBody>
      </p:sp>
    </p:spTree>
    <p:extLst>
      <p:ext uri="{BB962C8B-B14F-4D97-AF65-F5344CB8AC3E}">
        <p14:creationId xmlns:p14="http://schemas.microsoft.com/office/powerpoint/2010/main" val="11606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76842DFD-FD96-5D4F-933D-871684AEB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49" y="1624288"/>
            <a:ext cx="7559703" cy="444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C69B2"/>
                </a:solidFill>
                <a:latin typeface="+mn-lt"/>
              </a:rPr>
              <a:t> 2020 shooting-related homicide in Washington, D.C.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C69B2"/>
                </a:solidFill>
                <a:latin typeface="+mn-lt"/>
              </a:rPr>
              <a:t> Gun and magazine recovered as evidence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C69B2"/>
                </a:solidFill>
                <a:latin typeface="+mn-lt"/>
              </a:rPr>
              <a:t> Gun: </a:t>
            </a:r>
            <a:r>
              <a:rPr lang="en-US" altLang="en-US" b="1" dirty="0">
                <a:solidFill>
                  <a:srgbClr val="3C69B2"/>
                </a:solidFill>
                <a:latin typeface="+mn-lt"/>
              </a:rPr>
              <a:t>6% component </a:t>
            </a:r>
            <a:r>
              <a:rPr lang="en-US" altLang="en-US" dirty="0">
                <a:solidFill>
                  <a:srgbClr val="3C69B2"/>
                </a:solidFill>
                <a:latin typeface="+mn-lt"/>
              </a:rPr>
              <a:t>of a </a:t>
            </a:r>
            <a:r>
              <a:rPr lang="en-US" altLang="en-US" b="1" dirty="0">
                <a:solidFill>
                  <a:srgbClr val="3C69B2"/>
                </a:solidFill>
                <a:latin typeface="+mn-lt"/>
              </a:rPr>
              <a:t>three-person</a:t>
            </a:r>
            <a:r>
              <a:rPr lang="en-US" altLang="en-US" dirty="0">
                <a:solidFill>
                  <a:srgbClr val="3C69B2"/>
                </a:solidFill>
                <a:latin typeface="+mn-lt"/>
              </a:rPr>
              <a:t> mixture</a:t>
            </a:r>
          </a:p>
          <a:p>
            <a:pPr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3C69B2"/>
                </a:solidFill>
                <a:latin typeface="+mn-lt"/>
              </a:rPr>
              <a:t>log(LR)= -7.86</a:t>
            </a:r>
            <a:r>
              <a:rPr lang="en-US" altLang="en-US" dirty="0">
                <a:solidFill>
                  <a:srgbClr val="3C69B2"/>
                </a:solidFill>
                <a:latin typeface="+mn-lt"/>
              </a:rPr>
              <a:t>, log(ER)= -11.18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C69B2"/>
                </a:solidFill>
                <a:latin typeface="+mn-lt"/>
              </a:rPr>
              <a:t> Magazine: </a:t>
            </a:r>
            <a:r>
              <a:rPr lang="en-US" altLang="en-US" b="1" dirty="0">
                <a:solidFill>
                  <a:srgbClr val="3C69B2"/>
                </a:solidFill>
                <a:latin typeface="+mn-lt"/>
              </a:rPr>
              <a:t>2% component </a:t>
            </a:r>
            <a:r>
              <a:rPr lang="en-US" altLang="en-US" dirty="0">
                <a:solidFill>
                  <a:srgbClr val="3C69B2"/>
                </a:solidFill>
                <a:latin typeface="+mn-lt"/>
              </a:rPr>
              <a:t>of a </a:t>
            </a:r>
            <a:r>
              <a:rPr lang="en-US" altLang="en-US" b="1" dirty="0">
                <a:solidFill>
                  <a:srgbClr val="3C69B2"/>
                </a:solidFill>
                <a:latin typeface="+mn-lt"/>
              </a:rPr>
              <a:t>four-person</a:t>
            </a:r>
            <a:r>
              <a:rPr lang="en-US" altLang="en-US" dirty="0">
                <a:solidFill>
                  <a:srgbClr val="3C69B2"/>
                </a:solidFill>
                <a:latin typeface="+mn-lt"/>
              </a:rPr>
              <a:t> mixture</a:t>
            </a:r>
          </a:p>
          <a:p>
            <a:pPr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3C69B2"/>
                </a:solidFill>
                <a:latin typeface="+mn-lt"/>
              </a:rPr>
              <a:t>log(LR)= -11.21</a:t>
            </a:r>
            <a:r>
              <a:rPr lang="en-US" altLang="en-US" dirty="0">
                <a:solidFill>
                  <a:srgbClr val="3C69B2"/>
                </a:solidFill>
                <a:latin typeface="+mn-lt"/>
              </a:rPr>
              <a:t>, log(ER)= -14.54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C69B2"/>
                </a:solidFill>
                <a:latin typeface="+mn-lt"/>
              </a:rPr>
              <a:t> Federal prosecutor requested </a:t>
            </a:r>
            <a:r>
              <a:rPr lang="en-US" altLang="en-US" i="1" dirty="0">
                <a:solidFill>
                  <a:srgbClr val="3C69B2"/>
                </a:solidFill>
                <a:latin typeface="+mn-lt"/>
              </a:rPr>
              <a:t>Daubert</a:t>
            </a:r>
            <a:r>
              <a:rPr lang="en-US" altLang="en-US" dirty="0">
                <a:solidFill>
                  <a:srgbClr val="3C69B2"/>
                </a:solidFill>
                <a:latin typeface="+mn-lt"/>
              </a:rPr>
              <a:t> hearing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C69B2"/>
                </a:solidFill>
                <a:latin typeface="+mn-lt"/>
              </a:rPr>
              <a:t> Typical defense expert attack: old-style binary logic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C69B2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3C69B2"/>
                </a:solidFill>
                <a:latin typeface="+mn-lt"/>
              </a:rPr>
              <a:t>TrueAllele</a:t>
            </a:r>
            <a:r>
              <a:rPr lang="en-US" altLang="en-US" dirty="0">
                <a:solidFill>
                  <a:srgbClr val="3C69B2"/>
                </a:solidFill>
                <a:latin typeface="+mn-lt"/>
              </a:rPr>
              <a:t> won “on the papers”, no hearing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09AAEF-6D85-3EF6-4F93-F068838CAD7E}"/>
              </a:ext>
            </a:extLst>
          </p:cNvPr>
          <p:cNvSpPr txBox="1">
            <a:spLocks/>
          </p:cNvSpPr>
          <p:nvPr/>
        </p:nvSpPr>
        <p:spPr bwMode="auto">
          <a:xfrm>
            <a:off x="0" y="13498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United States v Ravel Mills</a:t>
            </a:r>
            <a:endParaRPr lang="en-US" kern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294C4-A926-8D07-83D4-F1F463BA7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90EAB2-D271-6415-D007-AAB925A8B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668" y="1140832"/>
            <a:ext cx="6572665" cy="1832431"/>
          </a:xfrm>
          <a:prstGeom prst="rect">
            <a:avLst/>
          </a:prstGeom>
        </p:spPr>
      </p:pic>
      <p:pic>
        <p:nvPicPr>
          <p:cNvPr id="17409" name="Picture 1" descr="Fig5.pdf">
            <a:extLst>
              <a:ext uri="{FF2B5EF4-FFF2-40B4-BE49-F238E27FC236}">
                <a16:creationId xmlns:a16="http://schemas.microsoft.com/office/drawing/2014/main" id="{7A2BCF05-28CA-FCB0-48C1-DA5791A11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3" y="3227569"/>
            <a:ext cx="5512885" cy="35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4E5477-80D2-1B70-20F3-2B028F055908}"/>
              </a:ext>
            </a:extLst>
          </p:cNvPr>
          <p:cNvSpPr txBox="1"/>
          <p:nvPr/>
        </p:nvSpPr>
        <p:spPr>
          <a:xfrm>
            <a:off x="5355138" y="4057816"/>
            <a:ext cx="35083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C69B2"/>
                </a:solidFill>
              </a:rPr>
              <a:t>100 genotypes</a:t>
            </a:r>
          </a:p>
          <a:p>
            <a:r>
              <a:rPr lang="en-US" dirty="0">
                <a:solidFill>
                  <a:srgbClr val="3C69B2"/>
                </a:solidFill>
              </a:rPr>
              <a:t>10,000 references</a:t>
            </a:r>
          </a:p>
          <a:p>
            <a:r>
              <a:rPr lang="en-US" dirty="0">
                <a:solidFill>
                  <a:srgbClr val="3C69B2"/>
                </a:solidFill>
              </a:rPr>
              <a:t>A million LR calculations</a:t>
            </a:r>
          </a:p>
          <a:p>
            <a:r>
              <a:rPr lang="en-US" dirty="0">
                <a:solidFill>
                  <a:srgbClr val="3C69B2"/>
                </a:solidFill>
              </a:rPr>
              <a:t>Sample LR values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5B5D43-2107-1413-325F-6113286EC3F0}"/>
              </a:ext>
            </a:extLst>
          </p:cNvPr>
          <p:cNvSpPr txBox="1">
            <a:spLocks/>
          </p:cNvSpPr>
          <p:nvPr/>
        </p:nvSpPr>
        <p:spPr bwMode="auto">
          <a:xfrm>
            <a:off x="0" y="13498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Non-contributor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748118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2DC1C-84A4-2C20-D927-6C1465B3F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EED57-8B32-B3ED-75F2-DF3E23D7B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Opposition argument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420B0-2450-5C0B-06C1-8C49B1922D50}"/>
              </a:ext>
            </a:extLst>
          </p:cNvPr>
          <p:cNvSpPr txBox="1"/>
          <p:nvPr/>
        </p:nvSpPr>
        <p:spPr>
          <a:xfrm>
            <a:off x="1879892" y="2419772"/>
            <a:ext cx="5384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</a:rPr>
              <a:t>TrueAllele’s</a:t>
            </a:r>
            <a:r>
              <a:rPr lang="en-US" sz="2800" dirty="0">
                <a:solidFill>
                  <a:srgbClr val="C00000"/>
                </a:solidFill>
              </a:rPr>
              <a:t> own validation study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shows high LR error rates.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Thus the PGS isn’t reliable!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C87CE8-F919-B16A-4024-AA3D06ED7507}"/>
              </a:ext>
            </a:extLst>
          </p:cNvPr>
          <p:cNvSpPr txBox="1"/>
          <p:nvPr/>
        </p:nvSpPr>
        <p:spPr>
          <a:xfrm>
            <a:off x="1692045" y="4471939"/>
            <a:ext cx="5759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3C69B2"/>
                </a:solidFill>
              </a:rPr>
              <a:t>LR distributions show this isn’t so.</a:t>
            </a:r>
          </a:p>
        </p:txBody>
      </p:sp>
    </p:spTree>
    <p:extLst>
      <p:ext uri="{BB962C8B-B14F-4D97-AF65-F5344CB8AC3E}">
        <p14:creationId xmlns:p14="http://schemas.microsoft.com/office/powerpoint/2010/main" val="1590501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334D18A3-A9F9-814D-B781-FD12B3620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38" y="2315583"/>
            <a:ext cx="7081524" cy="281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6233400-A248-E62F-1A5F-F27340FF2BA7}"/>
              </a:ext>
            </a:extLst>
          </p:cNvPr>
          <p:cNvSpPr txBox="1">
            <a:spLocks/>
          </p:cNvSpPr>
          <p:nvPr/>
        </p:nvSpPr>
        <p:spPr bwMode="auto">
          <a:xfrm>
            <a:off x="0" y="13498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TrueAllele validation study</a:t>
            </a:r>
            <a:endParaRPr lang="en-US" kern="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8">
            <a:extLst>
              <a:ext uri="{FF2B5EF4-FFF2-40B4-BE49-F238E27FC236}">
                <a16:creationId xmlns:a16="http://schemas.microsoft.com/office/drawing/2014/main" id="{CF7A277B-3256-5B47-9DDF-7B67E09AD30B}"/>
              </a:ext>
            </a:extLst>
          </p:cNvPr>
          <p:cNvSpPr/>
          <p:nvPr/>
        </p:nvSpPr>
        <p:spPr>
          <a:xfrm>
            <a:off x="0" y="3290888"/>
            <a:ext cx="9144000" cy="276225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8">
            <a:extLst>
              <a:ext uri="{FF2B5EF4-FFF2-40B4-BE49-F238E27FC236}">
                <a16:creationId xmlns:a16="http://schemas.microsoft.com/office/drawing/2014/main" id="{98DE54C8-D969-AB45-A0EB-50C3451A5C44}"/>
              </a:ext>
            </a:extLst>
          </p:cNvPr>
          <p:cNvSpPr/>
          <p:nvPr/>
        </p:nvSpPr>
        <p:spPr>
          <a:xfrm>
            <a:off x="0" y="719138"/>
            <a:ext cx="9144000" cy="276225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8">
            <a:extLst>
              <a:ext uri="{FF2B5EF4-FFF2-40B4-BE49-F238E27FC236}">
                <a16:creationId xmlns:a16="http://schemas.microsoft.com/office/drawing/2014/main" id="{7E21E696-5DC5-AE40-86C5-FC8A5E080C23}"/>
              </a:ext>
            </a:extLst>
          </p:cNvPr>
          <p:cNvSpPr txBox="1"/>
          <p:nvPr/>
        </p:nvSpPr>
        <p:spPr>
          <a:xfrm>
            <a:off x="1023938" y="1450976"/>
            <a:ext cx="7096125" cy="866775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defRPr/>
            </a:pPr>
            <a:r>
              <a:rPr lang="en-US" sz="2800" b="1" dirty="0">
                <a:solidFill>
                  <a:srgbClr val="7030A0"/>
                </a:solidFill>
                <a:latin typeface="+mn-lt"/>
                <a:ea typeface="Calibri"/>
                <a:cs typeface="Calibri"/>
                <a:sym typeface="Calibri"/>
              </a:rPr>
              <a:t>Binary error rate (LR &lt; 1 or LR &gt; 1)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defRPr/>
            </a:pPr>
            <a:r>
              <a:rPr lang="en-US" sz="2800" dirty="0">
                <a:solidFill>
                  <a:srgbClr val="7030A0"/>
                </a:solidFill>
                <a:latin typeface="+mn-lt"/>
                <a:ea typeface="Calibri"/>
                <a:cs typeface="Calibri"/>
                <a:sym typeface="Calibri"/>
              </a:rPr>
              <a:t>in the case’s actual software version</a:t>
            </a:r>
            <a:endParaRPr sz="2800" dirty="0">
              <a:solidFill>
                <a:srgbClr val="7030A0"/>
              </a:solidFill>
              <a:latin typeface="+mn-lt"/>
            </a:endParaRPr>
          </a:p>
        </p:txBody>
      </p:sp>
      <p:graphicFrame>
        <p:nvGraphicFramePr>
          <p:cNvPr id="404" name="Google Shape;404;p18">
            <a:extLst>
              <a:ext uri="{FF2B5EF4-FFF2-40B4-BE49-F238E27FC236}">
                <a16:creationId xmlns:a16="http://schemas.microsoft.com/office/drawing/2014/main" id="{F0DA59CC-E02A-0049-9534-D05465E2CFFB}"/>
              </a:ext>
            </a:extLst>
          </p:cNvPr>
          <p:cNvGraphicFramePr/>
          <p:nvPr/>
        </p:nvGraphicFramePr>
        <p:xfrm>
          <a:off x="1073150" y="2514157"/>
          <a:ext cx="6997700" cy="1714244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577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3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N=</a:t>
                      </a:r>
                      <a:endParaRPr sz="2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Mixture Range %</a:t>
                      </a:r>
                      <a:endParaRPr sz="2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count for LR&lt;1</a:t>
                      </a:r>
                      <a:endParaRPr sz="2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% for LR&lt;1</a:t>
                      </a:r>
                      <a:endParaRPr sz="2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41" marR="514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0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20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solidFill>
                            <a:srgbClr val="7030A0"/>
                          </a:solidFill>
                        </a:rPr>
                        <a:t>1­–5</a:t>
                      </a:r>
                      <a:endParaRPr sz="2800" u="none" strike="noStrike" cap="none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41" marR="514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solidFill>
                            <a:srgbClr val="7030A0"/>
                          </a:solidFill>
                        </a:rPr>
                        <a:t>7</a:t>
                      </a:r>
                      <a:endParaRPr sz="2800" u="none" strike="noStrike" cap="none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41" marR="514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solidFill>
                            <a:srgbClr val="7030A0"/>
                          </a:solidFill>
                        </a:rPr>
                        <a:t>35%</a:t>
                      </a:r>
                      <a:endParaRPr sz="2800" u="none" strike="noStrike" cap="none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41" marR="5144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17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solidFill>
                            <a:srgbClr val="7030A0"/>
                          </a:solidFill>
                        </a:rPr>
                        <a:t>5–10</a:t>
                      </a:r>
                      <a:endParaRPr sz="2800" u="none" strike="noStrike" cap="none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41" marR="514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solidFill>
                            <a:srgbClr val="7030A0"/>
                          </a:solidFill>
                        </a:rPr>
                        <a:t>0</a:t>
                      </a:r>
                      <a:endParaRPr sz="2800" u="none" strike="noStrike" cap="none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41" marR="514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solidFill>
                            <a:srgbClr val="7030A0"/>
                          </a:solidFill>
                        </a:rPr>
                        <a:t>0%</a:t>
                      </a:r>
                      <a:endParaRPr sz="2800" u="none" strike="noStrike" cap="none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41" marR="5144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3CA23F1-3DAF-B9F7-CC57-DB4647FC2924}"/>
              </a:ext>
            </a:extLst>
          </p:cNvPr>
          <p:cNvSpPr txBox="1"/>
          <p:nvPr/>
        </p:nvSpPr>
        <p:spPr>
          <a:xfrm>
            <a:off x="860087" y="4860534"/>
            <a:ext cx="74238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Binary error rates are simplistic and irrelevant</a:t>
            </a: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rgbClr val="3C69B2"/>
                </a:solidFill>
              </a:rPr>
              <a:t>The likelihood ratio is quantitative</a:t>
            </a: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rgbClr val="3C69B2"/>
                </a:solidFill>
              </a:rPr>
              <a:t>Error rate depends on LR magnitude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3E210B-82B3-6DCB-50E7-72314D6D2919}"/>
              </a:ext>
            </a:extLst>
          </p:cNvPr>
          <p:cNvSpPr txBox="1">
            <a:spLocks/>
          </p:cNvSpPr>
          <p:nvPr/>
        </p:nvSpPr>
        <p:spPr bwMode="auto">
          <a:xfrm>
            <a:off x="0" y="13498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Opposition argument</a:t>
            </a:r>
            <a:endParaRPr lang="en-US" kern="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0">
            <a:extLst>
              <a:ext uri="{FF2B5EF4-FFF2-40B4-BE49-F238E27FC236}">
                <a16:creationId xmlns:a16="http://schemas.microsoft.com/office/drawing/2014/main" id="{96295966-0040-8F43-B9F0-2EACB4C4953C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lIns="68569" tIns="34275" rIns="68569" bIns="34275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E3117C-E105-BD48-B858-DEB588D1DDB1}"/>
              </a:ext>
            </a:extLst>
          </p:cNvPr>
          <p:cNvGraphicFramePr>
            <a:graphicFrameLocks noGrp="1"/>
          </p:cNvGraphicFramePr>
          <p:nvPr/>
        </p:nvGraphicFramePr>
        <p:xfrm>
          <a:off x="1272382" y="1717709"/>
          <a:ext cx="6599237" cy="446319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245883">
                  <a:extLst>
                    <a:ext uri="{9D8B030D-6E8A-4147-A177-3AD203B41FA5}">
                      <a16:colId xmlns:a16="http://schemas.microsoft.com/office/drawing/2014/main" val="3963276653"/>
                    </a:ext>
                  </a:extLst>
                </a:gridCol>
                <a:gridCol w="1701579">
                  <a:extLst>
                    <a:ext uri="{9D8B030D-6E8A-4147-A177-3AD203B41FA5}">
                      <a16:colId xmlns:a16="http://schemas.microsoft.com/office/drawing/2014/main" val="356013334"/>
                    </a:ext>
                  </a:extLst>
                </a:gridCol>
                <a:gridCol w="79513">
                  <a:extLst>
                    <a:ext uri="{9D8B030D-6E8A-4147-A177-3AD203B41FA5}">
                      <a16:colId xmlns:a16="http://schemas.microsoft.com/office/drawing/2014/main" val="3109333495"/>
                    </a:ext>
                  </a:extLst>
                </a:gridCol>
                <a:gridCol w="1723686">
                  <a:extLst>
                    <a:ext uri="{9D8B030D-6E8A-4147-A177-3AD203B41FA5}">
                      <a16:colId xmlns:a16="http://schemas.microsoft.com/office/drawing/2014/main" val="1516962153"/>
                    </a:ext>
                  </a:extLst>
                </a:gridCol>
                <a:gridCol w="41504">
                  <a:extLst>
                    <a:ext uri="{9D8B030D-6E8A-4147-A177-3AD203B41FA5}">
                      <a16:colId xmlns:a16="http://schemas.microsoft.com/office/drawing/2014/main" val="4131308478"/>
                    </a:ext>
                  </a:extLst>
                </a:gridCol>
                <a:gridCol w="1807072">
                  <a:extLst>
                    <a:ext uri="{9D8B030D-6E8A-4147-A177-3AD203B41FA5}">
                      <a16:colId xmlns:a16="http://schemas.microsoft.com/office/drawing/2014/main" val="4120587752"/>
                    </a:ext>
                  </a:extLst>
                </a:gridCol>
              </a:tblGrid>
              <a:tr h="6651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 Source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Mixture Weight 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log(LR)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log(ER)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/>
                </a:tc>
                <a:extLst>
                  <a:ext uri="{0D108BD9-81ED-4DB2-BD59-A6C34878D82A}">
                    <a16:rowId xmlns:a16="http://schemas.microsoft.com/office/drawing/2014/main" val="1929883391"/>
                  </a:ext>
                </a:extLst>
              </a:tr>
              <a:tr h="4461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 Gun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5.89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solidFill>
                            <a:srgbClr val="0432FF"/>
                          </a:solidFill>
                          <a:effectLst/>
                        </a:rPr>
                        <a:t>-7.86</a:t>
                      </a:r>
                      <a:endParaRPr lang="en-US" sz="2400" b="0" i="0" u="none" strike="noStrike" dirty="0">
                        <a:solidFill>
                          <a:srgbClr val="0432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-11.18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81684"/>
                  </a:ext>
                </a:extLst>
              </a:tr>
              <a:tr h="4461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 Magazine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2.40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solidFill>
                            <a:srgbClr val="0432FF"/>
                          </a:solidFill>
                          <a:effectLst/>
                        </a:rPr>
                        <a:t>-11.21</a:t>
                      </a:r>
                      <a:endParaRPr lang="en-US" sz="2400" b="0" i="0" u="none" strike="noStrike" dirty="0">
                        <a:solidFill>
                          <a:srgbClr val="0432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-14.54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397140"/>
                  </a:ext>
                </a:extLst>
              </a:tr>
              <a:tr h="446105">
                <a:tc rowSpan="7"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 Validation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1.63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-3.49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-6.08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4725871"/>
                  </a:ext>
                </a:extLst>
              </a:tr>
              <a:tr h="446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1.08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-2.61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-3.84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81867952"/>
                  </a:ext>
                </a:extLst>
              </a:tr>
              <a:tr h="446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1.70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-2.47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-4.37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59568468"/>
                  </a:ext>
                </a:extLst>
              </a:tr>
              <a:tr h="446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1.32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-1.40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-3.14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99117820"/>
                  </a:ext>
                </a:extLst>
              </a:tr>
              <a:tr h="257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2.26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-0.60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-2.69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13697292"/>
                  </a:ext>
                </a:extLst>
              </a:tr>
              <a:tr h="257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1.65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-0.54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-2.37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314861544"/>
                  </a:ext>
                </a:extLst>
              </a:tr>
              <a:tr h="257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1.40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-0.15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-2.53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0732206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324D9C6-9F61-FA53-6CDE-DC15EF80E268}"/>
              </a:ext>
            </a:extLst>
          </p:cNvPr>
          <p:cNvSpPr txBox="1">
            <a:spLocks/>
          </p:cNvSpPr>
          <p:nvPr/>
        </p:nvSpPr>
        <p:spPr bwMode="auto">
          <a:xfrm>
            <a:off x="0" y="13498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Error rate depends on LR</a:t>
            </a:r>
            <a:endParaRPr lang="en-US" kern="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8C13F6-37EC-6749-9A09-31C660871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516" y="1471613"/>
            <a:ext cx="6340968" cy="5074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BF2749-A55A-FADE-DEB7-9079723ACB57}"/>
              </a:ext>
            </a:extLst>
          </p:cNvPr>
          <p:cNvSpPr txBox="1"/>
          <p:nvPr/>
        </p:nvSpPr>
        <p:spPr>
          <a:xfrm>
            <a:off x="5687613" y="1504684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Contributor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C32A98-BAE8-BD28-B080-03DE4936BD6E}"/>
              </a:ext>
            </a:extLst>
          </p:cNvPr>
          <p:cNvSpPr txBox="1"/>
          <p:nvPr/>
        </p:nvSpPr>
        <p:spPr>
          <a:xfrm>
            <a:off x="2139448" y="1504684"/>
            <a:ext cx="2545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Noncontributor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E3A75B-6633-0192-69EE-69A478C16A75}"/>
              </a:ext>
            </a:extLst>
          </p:cNvPr>
          <p:cNvSpPr txBox="1"/>
          <p:nvPr/>
        </p:nvSpPr>
        <p:spPr>
          <a:xfrm>
            <a:off x="3038022" y="2553004"/>
            <a:ext cx="1913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A = 1.0000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2FFEF5-058E-B84F-5EDD-FC59E9F2BA6E}"/>
              </a:ext>
            </a:extLst>
          </p:cNvPr>
          <p:cNvSpPr txBox="1">
            <a:spLocks/>
          </p:cNvSpPr>
          <p:nvPr/>
        </p:nvSpPr>
        <p:spPr bwMode="auto">
          <a:xfrm>
            <a:off x="0" y="13498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Gun distributions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37412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272F20-04F8-E744-8D02-FB4570F87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763" y="1471613"/>
            <a:ext cx="6340968" cy="50749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FB93EAD-0CE4-A853-86A3-772CA5587DCC}"/>
              </a:ext>
            </a:extLst>
          </p:cNvPr>
          <p:cNvSpPr txBox="1">
            <a:spLocks/>
          </p:cNvSpPr>
          <p:nvPr/>
        </p:nvSpPr>
        <p:spPr bwMode="auto">
          <a:xfrm>
            <a:off x="0" y="13498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Magazine distributions</a:t>
            </a:r>
            <a:endParaRPr lang="en-US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C3C72-4DE0-0AAB-9024-E6C14384270C}"/>
              </a:ext>
            </a:extLst>
          </p:cNvPr>
          <p:cNvSpPr txBox="1"/>
          <p:nvPr/>
        </p:nvSpPr>
        <p:spPr>
          <a:xfrm>
            <a:off x="5687613" y="1504684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Contributor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915C97-AE79-3462-63EF-3CFEA7E4FD88}"/>
              </a:ext>
            </a:extLst>
          </p:cNvPr>
          <p:cNvSpPr txBox="1"/>
          <p:nvPr/>
        </p:nvSpPr>
        <p:spPr>
          <a:xfrm>
            <a:off x="2139448" y="1504684"/>
            <a:ext cx="2545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Noncontributor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0DC421-1095-0BF9-23E1-47C450112AA7}"/>
              </a:ext>
            </a:extLst>
          </p:cNvPr>
          <p:cNvSpPr txBox="1"/>
          <p:nvPr/>
        </p:nvSpPr>
        <p:spPr>
          <a:xfrm>
            <a:off x="3038022" y="2553004"/>
            <a:ext cx="1913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A = 0.9999</a:t>
            </a:r>
          </a:p>
        </p:txBody>
      </p:sp>
    </p:spTree>
    <p:extLst>
      <p:ext uri="{BB962C8B-B14F-4D97-AF65-F5344CB8AC3E}">
        <p14:creationId xmlns:p14="http://schemas.microsoft.com/office/powerpoint/2010/main" val="976330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F01E2-AE1B-2957-7811-CF5FFCB0F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DA0A8A86-68AB-BB5C-20A0-2EA1DD64C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41739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39938" name="TextBox 2">
            <a:extLst>
              <a:ext uri="{FF2B5EF4-FFF2-40B4-BE49-F238E27FC236}">
                <a16:creationId xmlns:a16="http://schemas.microsoft.com/office/drawing/2014/main" id="{08EB01E6-0F50-F14B-C342-E92A8F769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02" y="2950329"/>
            <a:ext cx="8076596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buFontTx/>
              <a:buAutoNum type="arabicPeriod"/>
            </a:pPr>
            <a:r>
              <a:rPr lang="en-US" altLang="en-US" sz="2400" dirty="0">
                <a:solidFill>
                  <a:srgbClr val="3C69B2"/>
                </a:solidFill>
              </a:rPr>
              <a:t>Use fully Bayesian PGS on all STR data (no threshold)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400" dirty="0">
                <a:solidFill>
                  <a:srgbClr val="3C69B2"/>
                </a:solidFill>
              </a:rPr>
              <a:t>Separate mixtures into accurate contributor genotypes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400" dirty="0">
                <a:solidFill>
                  <a:srgbClr val="3C69B2"/>
                </a:solidFill>
              </a:rPr>
              <a:t>Report all inclusionary and exclusionary LRs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400" dirty="0">
                <a:solidFill>
                  <a:srgbClr val="3C69B2"/>
                </a:solidFill>
              </a:rPr>
              <a:t>Use LR distributions to report LR error rates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400" dirty="0">
                <a:solidFill>
                  <a:srgbClr val="3C69B2"/>
                </a:solidFill>
              </a:rPr>
              <a:t>Respond to bad arguments with good LR science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A88B104-E3C5-1146-9A08-600D8E75D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248401"/>
            <a:ext cx="3110921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A0D5F4-9318-A2DB-D1A8-1A8309D267F8}"/>
              </a:ext>
            </a:extLst>
          </p:cNvPr>
          <p:cNvSpPr txBox="1"/>
          <p:nvPr/>
        </p:nvSpPr>
        <p:spPr>
          <a:xfrm>
            <a:off x="311058" y="1569651"/>
            <a:ext cx="8521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2800" dirty="0">
                <a:solidFill>
                  <a:srgbClr val="7030A0"/>
                </a:solidFill>
              </a:rPr>
              <a:t>How to rebut unfounded PGS opposition arguments </a:t>
            </a:r>
          </a:p>
        </p:txBody>
      </p:sp>
      <p:pic>
        <p:nvPicPr>
          <p:cNvPr id="3" name="Picture 2" descr="A logo with a star and a hand&#10;&#10;Description automatically generated">
            <a:extLst>
              <a:ext uri="{FF2B5EF4-FFF2-40B4-BE49-F238E27FC236}">
                <a16:creationId xmlns:a16="http://schemas.microsoft.com/office/drawing/2014/main" id="{81121256-942F-8866-E505-645D7FB0C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995" y="5750561"/>
            <a:ext cx="960120" cy="98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CD2C7-960C-0BA1-1975-4FC0EAF7F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682E-622C-116E-ECA2-1651AD10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980"/>
            <a:ext cx="9144000" cy="1143000"/>
          </a:xfrm>
        </p:spPr>
        <p:txBody>
          <a:bodyPr/>
          <a:lstStyle/>
          <a:p>
            <a:r>
              <a:rPr lang="en-US" dirty="0"/>
              <a:t>Exact non-contributor distribution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0D9772-7547-9BA4-C0B5-8AD09AE3CD81}"/>
              </a:ext>
            </a:extLst>
          </p:cNvPr>
          <p:cNvGrpSpPr/>
          <p:nvPr/>
        </p:nvGrpSpPr>
        <p:grpSpPr>
          <a:xfrm>
            <a:off x="575883" y="1295423"/>
            <a:ext cx="7992234" cy="5289669"/>
            <a:chOff x="276494" y="1295423"/>
            <a:chExt cx="7992234" cy="5289669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B1677E91-8B15-426A-E7D7-85A6A6DD5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6494" y="1931213"/>
              <a:ext cx="5721840" cy="4653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27701F0-EE56-1A59-895D-5E2E60934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2188" y="1295423"/>
              <a:ext cx="4376540" cy="267283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888051D-3B1F-5F8A-E612-148ACF15A8F0}"/>
              </a:ext>
            </a:extLst>
          </p:cNvPr>
          <p:cNvSpPr txBox="1"/>
          <p:nvPr/>
        </p:nvSpPr>
        <p:spPr>
          <a:xfrm>
            <a:off x="5355138" y="4057816"/>
            <a:ext cx="27542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C69B2"/>
                </a:solidFill>
              </a:rPr>
              <a:t>100 genotypes</a:t>
            </a:r>
          </a:p>
          <a:p>
            <a:r>
              <a:rPr lang="en-US" dirty="0">
                <a:solidFill>
                  <a:srgbClr val="3C69B2"/>
                </a:solidFill>
              </a:rPr>
              <a:t>No references</a:t>
            </a:r>
          </a:p>
          <a:p>
            <a:r>
              <a:rPr lang="en-US" dirty="0">
                <a:solidFill>
                  <a:srgbClr val="3C69B2"/>
                </a:solidFill>
              </a:rPr>
              <a:t>No LR calculations</a:t>
            </a:r>
          </a:p>
          <a:p>
            <a:r>
              <a:rPr lang="en-US" dirty="0">
                <a:solidFill>
                  <a:srgbClr val="3C69B2"/>
                </a:solidFill>
              </a:rPr>
              <a:t>Exact composite</a:t>
            </a:r>
          </a:p>
        </p:txBody>
      </p:sp>
    </p:spTree>
    <p:extLst>
      <p:ext uri="{BB962C8B-B14F-4D97-AF65-F5344CB8AC3E}">
        <p14:creationId xmlns:p14="http://schemas.microsoft.com/office/powerpoint/2010/main" val="375714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BC0A8-8DB6-96DE-9D4A-7F1C25409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E52E675-15BF-3124-57B8-797E9DDC1BD0}"/>
              </a:ext>
            </a:extLst>
          </p:cNvPr>
          <p:cNvGrpSpPr/>
          <p:nvPr/>
        </p:nvGrpSpPr>
        <p:grpSpPr>
          <a:xfrm>
            <a:off x="1348740" y="1464327"/>
            <a:ext cx="6446520" cy="5303520"/>
            <a:chOff x="4953000" y="1494043"/>
            <a:chExt cx="6446520" cy="53035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35BB24-E1EA-EE5F-543D-51F8EE6CEA4A}"/>
                </a:ext>
              </a:extLst>
            </p:cNvPr>
            <p:cNvSpPr/>
            <p:nvPr/>
          </p:nvSpPr>
          <p:spPr>
            <a:xfrm>
              <a:off x="4953000" y="1494043"/>
              <a:ext cx="6446520" cy="5303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14794496-0DE5-FA41-E7D8-A1DF434D81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19231" y="1578340"/>
              <a:ext cx="6314057" cy="513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02856D4C-5831-60BB-5E87-C302057D5C6D}"/>
              </a:ext>
            </a:extLst>
          </p:cNvPr>
          <p:cNvSpPr txBox="1">
            <a:spLocks/>
          </p:cNvSpPr>
          <p:nvPr/>
        </p:nvSpPr>
        <p:spPr bwMode="auto">
          <a:xfrm>
            <a:off x="0" y="13498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Exact contributor distribution</a:t>
            </a:r>
            <a:endParaRPr lang="en-US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FD9C42-B5B0-C970-E118-589C32B4F5F3}"/>
              </a:ext>
            </a:extLst>
          </p:cNvPr>
          <p:cNvSpPr/>
          <p:nvPr/>
        </p:nvSpPr>
        <p:spPr bwMode="auto">
          <a:xfrm>
            <a:off x="2257777" y="2460977"/>
            <a:ext cx="2843784" cy="36463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1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FF8B0-0CB3-EB92-70AF-1D15C75B9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971F0BC-AD7D-02BA-58BD-5386D274F36E}"/>
              </a:ext>
            </a:extLst>
          </p:cNvPr>
          <p:cNvGrpSpPr/>
          <p:nvPr/>
        </p:nvGrpSpPr>
        <p:grpSpPr>
          <a:xfrm>
            <a:off x="1414971" y="1514089"/>
            <a:ext cx="6723128" cy="5303520"/>
            <a:chOff x="894372" y="1514309"/>
            <a:chExt cx="6723128" cy="53035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0EBEA1B-B933-0DD1-0153-0A8A6FF822FC}"/>
                </a:ext>
              </a:extLst>
            </p:cNvPr>
            <p:cNvGrpSpPr/>
            <p:nvPr/>
          </p:nvGrpSpPr>
          <p:grpSpPr>
            <a:xfrm>
              <a:off x="894372" y="1514309"/>
              <a:ext cx="6723128" cy="5303520"/>
              <a:chOff x="5019231" y="1543805"/>
              <a:chExt cx="6723128" cy="530352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A499B9F-6BCA-D07D-2EFE-011AB1632063}"/>
                  </a:ext>
                </a:extLst>
              </p:cNvPr>
              <p:cNvSpPr/>
              <p:nvPr/>
            </p:nvSpPr>
            <p:spPr>
              <a:xfrm>
                <a:off x="5295839" y="1543805"/>
                <a:ext cx="6446520" cy="530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3">
                <a:extLst>
                  <a:ext uri="{FF2B5EF4-FFF2-40B4-BE49-F238E27FC236}">
                    <a16:creationId xmlns:a16="http://schemas.microsoft.com/office/drawing/2014/main" id="{D81C162D-9D83-8F99-C83E-87ED747A7A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019231" y="1578340"/>
                <a:ext cx="6314057" cy="51349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D934C3-0211-C8DA-25BB-3D87D56CA680}"/>
                </a:ext>
              </a:extLst>
            </p:cNvPr>
            <p:cNvSpPr txBox="1"/>
            <p:nvPr/>
          </p:nvSpPr>
          <p:spPr>
            <a:xfrm>
              <a:off x="4992125" y="1551472"/>
              <a:ext cx="18866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7030A0"/>
                  </a:solidFill>
                </a:rPr>
                <a:t>Contributor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CEB92B-A292-EE76-DEF4-86948DB683B3}"/>
                </a:ext>
              </a:extLst>
            </p:cNvPr>
            <p:cNvSpPr txBox="1"/>
            <p:nvPr/>
          </p:nvSpPr>
          <p:spPr>
            <a:xfrm>
              <a:off x="1848350" y="1551472"/>
              <a:ext cx="25458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Noncontributor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D893F975-4ABA-53F2-4069-935FCEA494D1}"/>
              </a:ext>
            </a:extLst>
          </p:cNvPr>
          <p:cNvSpPr txBox="1">
            <a:spLocks/>
          </p:cNvSpPr>
          <p:nvPr/>
        </p:nvSpPr>
        <p:spPr bwMode="auto">
          <a:xfrm>
            <a:off x="0" y="13498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Dual exact LR distributions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5910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919975-6446-3CDE-6757-25F9A1DD6C3B}"/>
              </a:ext>
            </a:extLst>
          </p:cNvPr>
          <p:cNvSpPr txBox="1"/>
          <p:nvPr/>
        </p:nvSpPr>
        <p:spPr>
          <a:xfrm>
            <a:off x="1692045" y="4041051"/>
            <a:ext cx="5759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3C69B2"/>
                </a:solidFill>
              </a:rPr>
              <a:t>LR distributions show this isn’t so.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3D95596-752B-BC69-A9F2-539E0099C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/>
              <a:t>Opposition argument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442E98-3ECE-844B-67FE-3769474AA047}"/>
              </a:ext>
            </a:extLst>
          </p:cNvPr>
          <p:cNvSpPr txBox="1"/>
          <p:nvPr/>
        </p:nvSpPr>
        <p:spPr>
          <a:xfrm>
            <a:off x="561929" y="2419772"/>
            <a:ext cx="80201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“Ground truth” laboratory data is needed to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validate a probabilistic genotyping system (PGS).</a:t>
            </a:r>
          </a:p>
        </p:txBody>
      </p:sp>
    </p:spTree>
    <p:extLst>
      <p:ext uri="{BB962C8B-B14F-4D97-AF65-F5344CB8AC3E}">
        <p14:creationId xmlns:p14="http://schemas.microsoft.com/office/powerpoint/2010/main" val="292658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42526-3ACE-B7BD-D80D-AC033BBBC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3FC929C-9B84-1BE2-D26C-C994C10BA3EA}"/>
              </a:ext>
            </a:extLst>
          </p:cNvPr>
          <p:cNvGrpSpPr/>
          <p:nvPr/>
        </p:nvGrpSpPr>
        <p:grpSpPr>
          <a:xfrm>
            <a:off x="1973613" y="2195181"/>
            <a:ext cx="5196775" cy="4275361"/>
            <a:chOff x="4953000" y="1494043"/>
            <a:chExt cx="6446520" cy="53035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AC65B0-67CC-E6B7-9049-4CA2463E2914}"/>
                </a:ext>
              </a:extLst>
            </p:cNvPr>
            <p:cNvSpPr/>
            <p:nvPr/>
          </p:nvSpPr>
          <p:spPr>
            <a:xfrm>
              <a:off x="4953000" y="1494043"/>
              <a:ext cx="6446520" cy="5303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918B7207-0502-6A83-6F7A-A429AEEB7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84152" y="1578340"/>
              <a:ext cx="5984214" cy="513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B21385B-4971-EFEC-2AB1-A39F22D496C1}"/>
              </a:ext>
            </a:extLst>
          </p:cNvPr>
          <p:cNvSpPr txBox="1"/>
          <p:nvPr/>
        </p:nvSpPr>
        <p:spPr>
          <a:xfrm>
            <a:off x="2443854" y="1155716"/>
            <a:ext cx="425629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A = </a:t>
            </a:r>
            <a:r>
              <a:rPr lang="en-US" sz="2800" dirty="0" err="1">
                <a:solidFill>
                  <a:srgbClr val="7030A0"/>
                </a:solidFill>
              </a:rPr>
              <a:t>Pr</a:t>
            </a:r>
            <a:r>
              <a:rPr lang="en-US" sz="2800" dirty="0">
                <a:solidFill>
                  <a:srgbClr val="7030A0"/>
                </a:solidFill>
              </a:rPr>
              <a:t>{</a:t>
            </a:r>
            <a:r>
              <a:rPr lang="en-US" sz="2800" dirty="0">
                <a:solidFill>
                  <a:srgbClr val="FF0000"/>
                </a:solidFill>
              </a:rPr>
              <a:t>left</a:t>
            </a:r>
            <a:r>
              <a:rPr lang="en-US" sz="2800" dirty="0">
                <a:solidFill>
                  <a:srgbClr val="7030A0"/>
                </a:solidFill>
              </a:rPr>
              <a:t> &lt; </a:t>
            </a:r>
            <a:r>
              <a:rPr lang="en-US" sz="2800" dirty="0">
                <a:solidFill>
                  <a:srgbClr val="0432FF"/>
                </a:solidFill>
              </a:rPr>
              <a:t>right</a:t>
            </a:r>
            <a:r>
              <a:rPr lang="en-US" sz="2800" dirty="0">
                <a:solidFill>
                  <a:srgbClr val="7030A0"/>
                </a:solidFill>
              </a:rPr>
              <a:t>}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for sampled (</a:t>
            </a:r>
            <a:r>
              <a:rPr lang="en-US" dirty="0">
                <a:solidFill>
                  <a:srgbClr val="FF0000"/>
                </a:solidFill>
              </a:rPr>
              <a:t>left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>
                <a:solidFill>
                  <a:srgbClr val="0432FF"/>
                </a:solidFill>
              </a:rPr>
              <a:t>right</a:t>
            </a:r>
            <a:r>
              <a:rPr lang="en-US" dirty="0">
                <a:solidFill>
                  <a:srgbClr val="7030A0"/>
                </a:solidFill>
              </a:rPr>
              <a:t>) scores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4DCB3-4983-B3BB-C621-7A22B03AD825}"/>
              </a:ext>
            </a:extLst>
          </p:cNvPr>
          <p:cNvSpPr txBox="1"/>
          <p:nvPr/>
        </p:nvSpPr>
        <p:spPr>
          <a:xfrm>
            <a:off x="7005908" y="5044699"/>
            <a:ext cx="1321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 = 1.00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BD626-7F11-E163-BEF7-E6C3106371C5}"/>
              </a:ext>
            </a:extLst>
          </p:cNvPr>
          <p:cNvSpPr txBox="1"/>
          <p:nvPr/>
        </p:nvSpPr>
        <p:spPr>
          <a:xfrm>
            <a:off x="814460" y="2880098"/>
            <a:ext cx="1321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 = 0.50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11D24B-B8E4-DD15-2A34-01C9EAD9008F}"/>
              </a:ext>
            </a:extLst>
          </p:cNvPr>
          <p:cNvSpPr txBox="1"/>
          <p:nvPr/>
        </p:nvSpPr>
        <p:spPr>
          <a:xfrm>
            <a:off x="7005908" y="2880099"/>
            <a:ext cx="1321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 = 0.76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D91EAB-BF91-7A2B-4A67-A10EEA2939D6}"/>
              </a:ext>
            </a:extLst>
          </p:cNvPr>
          <p:cNvSpPr txBox="1"/>
          <p:nvPr/>
        </p:nvSpPr>
        <p:spPr>
          <a:xfrm>
            <a:off x="814460" y="5049165"/>
            <a:ext cx="1321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 = 0.98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FE69A98-2D5A-7110-3FFA-849BEF1169DD}"/>
              </a:ext>
            </a:extLst>
          </p:cNvPr>
          <p:cNvSpPr txBox="1">
            <a:spLocks/>
          </p:cNvSpPr>
          <p:nvPr/>
        </p:nvSpPr>
        <p:spPr bwMode="auto">
          <a:xfrm>
            <a:off x="0" y="13498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Classification accuracy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29715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3F0A7-B27C-EE70-9C53-5CEC3F492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B527BA-A7AF-16BC-2A50-103D1393DD2E}"/>
              </a:ext>
            </a:extLst>
          </p:cNvPr>
          <p:cNvGrpSpPr/>
          <p:nvPr/>
        </p:nvGrpSpPr>
        <p:grpSpPr>
          <a:xfrm>
            <a:off x="1348740" y="1464327"/>
            <a:ext cx="6446520" cy="5303520"/>
            <a:chOff x="4953000" y="1494043"/>
            <a:chExt cx="6446520" cy="53035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708FFD1-0747-F303-D727-6AEE05EEEBC7}"/>
                </a:ext>
              </a:extLst>
            </p:cNvPr>
            <p:cNvSpPr/>
            <p:nvPr/>
          </p:nvSpPr>
          <p:spPr>
            <a:xfrm>
              <a:off x="4953000" y="1494043"/>
              <a:ext cx="6446520" cy="5303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98EB2B83-097E-70CD-D362-4B51263A8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19231" y="1578340"/>
              <a:ext cx="6314057" cy="513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00537ED-C70F-CD13-3630-79829FCE1271}"/>
              </a:ext>
            </a:extLst>
          </p:cNvPr>
          <p:cNvSpPr txBox="1"/>
          <p:nvPr/>
        </p:nvSpPr>
        <p:spPr>
          <a:xfrm>
            <a:off x="3083278" y="2327126"/>
            <a:ext cx="1913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A = 1.0000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9DB8B17-117A-CFF2-4FFF-EAB59719661D}"/>
              </a:ext>
            </a:extLst>
          </p:cNvPr>
          <p:cNvSpPr txBox="1">
            <a:spLocks/>
          </p:cNvSpPr>
          <p:nvPr/>
        </p:nvSpPr>
        <p:spPr bwMode="auto">
          <a:xfrm>
            <a:off x="0" y="13498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Accuracy = 1, Perfect Classifier</a:t>
            </a:r>
            <a:endParaRPr lang="en-US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F9D2F-E73F-8456-52F9-0DEFC0034899}"/>
              </a:ext>
            </a:extLst>
          </p:cNvPr>
          <p:cNvSpPr txBox="1"/>
          <p:nvPr/>
        </p:nvSpPr>
        <p:spPr>
          <a:xfrm>
            <a:off x="5512724" y="1551252"/>
            <a:ext cx="1886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Contributor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F5E6B0-723B-707E-0300-3CFB98535014}"/>
              </a:ext>
            </a:extLst>
          </p:cNvPr>
          <p:cNvSpPr txBox="1"/>
          <p:nvPr/>
        </p:nvSpPr>
        <p:spPr>
          <a:xfrm>
            <a:off x="2368949" y="1551252"/>
            <a:ext cx="2545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Noncontributor</a:t>
            </a:r>
          </a:p>
        </p:txBody>
      </p:sp>
    </p:spTree>
    <p:extLst>
      <p:ext uri="{BB962C8B-B14F-4D97-AF65-F5344CB8AC3E}">
        <p14:creationId xmlns:p14="http://schemas.microsoft.com/office/powerpoint/2010/main" val="452795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13A85-DD81-0B60-3682-C2BB36CF6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F5AB7D-FFCF-64E4-D99A-4E060BB0B8B1}"/>
              </a:ext>
            </a:extLst>
          </p:cNvPr>
          <p:cNvSpPr txBox="1"/>
          <p:nvPr/>
        </p:nvSpPr>
        <p:spPr>
          <a:xfrm>
            <a:off x="288656" y="1484119"/>
            <a:ext cx="85666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C69B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“Since the [</a:t>
            </a:r>
            <a:r>
              <a:rPr lang="en-US" sz="2800" dirty="0" err="1">
                <a:solidFill>
                  <a:srgbClr val="3C69B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TrueAllele</a:t>
            </a:r>
            <a:r>
              <a:rPr lang="en-US" sz="2800" dirty="0">
                <a:solidFill>
                  <a:srgbClr val="3C69B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] method’s high </a:t>
            </a:r>
            <a:r>
              <a:rPr lang="en-US" sz="2800" i="1" dirty="0">
                <a:solidFill>
                  <a:srgbClr val="3C69B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specificity</a:t>
            </a:r>
            <a:r>
              <a:rPr lang="en-US" sz="2800" dirty="0">
                <a:solidFill>
                  <a:srgbClr val="3C69B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assures identification hypothesis H with considerable certainty, we can safely examine the </a:t>
            </a:r>
            <a:r>
              <a:rPr lang="en-US" sz="2800" dirty="0" err="1">
                <a:solidFill>
                  <a:srgbClr val="3C69B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</a:t>
            </a:r>
            <a:r>
              <a:rPr lang="en-US" sz="2800" dirty="0">
                <a:solidFill>
                  <a:srgbClr val="3C69B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{</a:t>
            </a:r>
            <a:r>
              <a:rPr lang="en-US" sz="2800" b="1" dirty="0">
                <a:solidFill>
                  <a:srgbClr val="3C69B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2800" dirty="0">
                <a:solidFill>
                  <a:srgbClr val="3C69B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=x | H} </a:t>
            </a:r>
            <a:r>
              <a:rPr lang="en-US" sz="2800" i="1" dirty="0">
                <a:solidFill>
                  <a:srgbClr val="3C69B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sensitivity</a:t>
            </a:r>
            <a:r>
              <a:rPr lang="en-US" sz="2800" dirty="0">
                <a:solidFill>
                  <a:srgbClr val="3C69B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distribution of positive log(LR) values.”</a:t>
            </a:r>
            <a:r>
              <a:rPr lang="en-US" sz="2800" dirty="0">
                <a:solidFill>
                  <a:srgbClr val="3C69B2"/>
                </a:solidFill>
                <a:effectLst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600" i="1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- PLOS ONE 2014 Virginia validation study</a:t>
            </a:r>
            <a:endParaRPr lang="en-US" sz="2600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D47998-620B-C071-E836-4F35B894D156}"/>
              </a:ext>
            </a:extLst>
          </p:cNvPr>
          <p:cNvSpPr txBox="1"/>
          <p:nvPr/>
        </p:nvSpPr>
        <p:spPr>
          <a:xfrm>
            <a:off x="432984" y="4158712"/>
            <a:ext cx="8278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8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imilarly, high </a:t>
            </a:r>
            <a:r>
              <a:rPr lang="en-US" sz="2800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sensitivity</a:t>
            </a:r>
            <a:r>
              <a:rPr lang="en-US" sz="28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lets us safely examine the </a:t>
            </a:r>
            <a:r>
              <a:rPr lang="en-US" sz="2800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specificity</a:t>
            </a:r>
            <a:r>
              <a:rPr lang="en-US" sz="28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distribution of negative log(LR) values.</a:t>
            </a:r>
            <a:r>
              <a:rPr lang="en-US" sz="2800" dirty="0"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3D559B-F18C-54CD-AEFB-167C19FCBF96}"/>
              </a:ext>
            </a:extLst>
          </p:cNvPr>
          <p:cNvSpPr txBox="1">
            <a:spLocks/>
          </p:cNvSpPr>
          <p:nvPr/>
        </p:nvSpPr>
        <p:spPr bwMode="auto">
          <a:xfrm>
            <a:off x="0" y="13498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Validate on casework data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9222416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22426</TotalTime>
  <Words>887</Words>
  <Application>Microsoft Macintosh PowerPoint</Application>
  <PresentationFormat>On-screen Show (4:3)</PresentationFormat>
  <Paragraphs>209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Times</vt:lpstr>
      <vt:lpstr>Times New Roman</vt:lpstr>
      <vt:lpstr>Blank Presentation</vt:lpstr>
      <vt:lpstr>Transforming “inconclusive” results into informative DNA evidence</vt:lpstr>
      <vt:lpstr>PowerPoint Presentation</vt:lpstr>
      <vt:lpstr>Exact non-contributor distribution</vt:lpstr>
      <vt:lpstr>PowerPoint Presentation</vt:lpstr>
      <vt:lpstr>PowerPoint Presentation</vt:lpstr>
      <vt:lpstr>Opposition argument</vt:lpstr>
      <vt:lpstr>PowerPoint Presentation</vt:lpstr>
      <vt:lpstr>PowerPoint Presentation</vt:lpstr>
      <vt:lpstr>PowerPoint Presentation</vt:lpstr>
      <vt:lpstr>PowerPoint Presentation</vt:lpstr>
      <vt:lpstr>Opposition argument</vt:lpstr>
      <vt:lpstr>PowerPoint Presentation</vt:lpstr>
      <vt:lpstr>PowerPoint Presentation</vt:lpstr>
      <vt:lpstr>PowerPoint Presentation</vt:lpstr>
      <vt:lpstr>Opposition argument</vt:lpstr>
      <vt:lpstr>PowerPoint Presentation</vt:lpstr>
      <vt:lpstr>PowerPoint Presentation</vt:lpstr>
      <vt:lpstr>PowerPoint Presentation</vt:lpstr>
      <vt:lpstr>PowerPoint Presentation</vt:lpstr>
      <vt:lpstr>Opposition argument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>Cybergenetics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</dc:title>
  <cp:lastModifiedBy>Matt Legler</cp:lastModifiedBy>
  <cp:revision>2704</cp:revision>
  <cp:lastPrinted>2025-01-23T12:53:38Z</cp:lastPrinted>
  <dcterms:modified xsi:type="dcterms:W3CDTF">2025-05-07T16:15:24Z</dcterms:modified>
</cp:coreProperties>
</file>