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82" r:id="rId3"/>
    <p:sldId id="290" r:id="rId4"/>
    <p:sldId id="303" r:id="rId5"/>
    <p:sldId id="302" r:id="rId6"/>
    <p:sldId id="281" r:id="rId7"/>
    <p:sldId id="301" r:id="rId8"/>
    <p:sldId id="304" r:id="rId9"/>
    <p:sldId id="285" r:id="rId10"/>
    <p:sldId id="289" r:id="rId11"/>
    <p:sldId id="294" r:id="rId12"/>
    <p:sldId id="305" r:id="rId13"/>
    <p:sldId id="306" r:id="rId14"/>
    <p:sldId id="307" r:id="rId15"/>
    <p:sldId id="295" r:id="rId16"/>
    <p:sldId id="308" r:id="rId17"/>
    <p:sldId id="296" r:id="rId18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F1C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43"/>
    <p:restoredTop sz="95781"/>
  </p:normalViewPr>
  <p:slideViewPr>
    <p:cSldViewPr snapToGrid="0" snapToObjects="1">
      <p:cViewPr varScale="1">
        <p:scale>
          <a:sx n="171" d="100"/>
          <a:sy n="171" d="100"/>
        </p:scale>
        <p:origin x="6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BC730-4391-4F44-901B-76CDAE30B46A}" type="datetimeFigureOut">
              <a:rPr lang="en-US" smtClean="0"/>
              <a:t>2/10/23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7C388-6337-3245-BDAD-8B14AE4AC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4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C5734-0372-0EF7-F3D3-DC587E8E5B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08FFFA-A635-0AD3-43E6-2ADE0D2D6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A081C-25DC-58B1-66C9-2C9BF3BD0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656E4-4EAF-21F8-8A67-4521D8068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041B0-2A12-29D3-89C1-2E5DA910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44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7AD7-471D-915B-8F7F-AAEE443F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419F3-C72E-C1DC-1B1A-AA5924ADF4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F553C-CCBA-2643-CA1E-687D2375E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87EE2-A9B9-4F9C-292F-E339A4420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E2757-86B4-2F52-BEE3-9A6A350C1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58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6AA16A-1491-2C51-49BF-4AD5BA862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34017C-9BC9-0414-6881-551F96B12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57F89-A20F-2530-2028-035015DDF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E6A17-A89A-48A3-AC62-F940B404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54FC1-28F9-297F-C1A6-48F13E385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4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5AFB6-D30C-0E79-40EC-2102F0263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665CB-DED4-1350-DA29-86D76CA02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2BEED-2E23-B7E7-45C0-279563050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D65A8-8C91-C06F-5ECD-ACE0F182F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043436-D199-F2A4-C357-B0D275863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453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2BFA3-1E61-558D-2E48-5FE2A03FD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22328F-C2FB-06BC-F35D-C903A3382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58908-7C1C-4F6F-72BE-DEE4DDB94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755F4-A749-C2C1-8953-83C524730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DAD68-0274-4FE2-9CC0-745A002DE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2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399C8-EF76-23ED-B578-1CE07742E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C87D1-3EA3-0DB8-4949-310790D35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00D5DF-FCE5-FDC7-6D43-98DE8322E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B278EA-0F2B-1509-865B-B19A04B80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27AEEC-BCBB-684B-3CAD-977781387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6E1ABC-2720-85D8-B6FA-4088BC14A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69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6CA78-E875-7110-1095-AFD8D58C8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2779E-7C47-F039-810D-D8C09291E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FD4D63-75E8-B72A-9FC9-E658A4283E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3E153D-E6B3-CC6C-1FE5-E02C5493B7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3AD985-4D89-83C5-C0CD-C4EF201B18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B9C479-039B-1C05-40DC-36073EEDC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AD6C9B-EF17-469E-7B8A-3A611BBB7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D4EE4E-6DDA-3CED-A6D4-0BD03AC77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5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6546E-C377-0BB9-664F-1636A9C98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E4B609-D31D-C330-6C06-3B4460AF5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03778D-B91A-D10E-C343-6AD91EAE7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510A9C-3C5F-4535-B635-4422B03E8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42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8B99F9-0BE4-EFB1-BAE3-124ADEB0A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F4211-786A-D800-11D8-B80BFFFAF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2BD8B4-0253-D443-D46B-CB6078E71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6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740D0-1E0C-AB13-3E82-E8DE9D6C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361F8-3098-426A-0B5E-AA4FD4659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94D836-1F3C-4BBA-056B-5E5500E10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13E19-FC89-F2EE-2374-934EBCCB5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FE0702-8A45-43C2-2484-FCB8CC6B2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B7E036-4AC0-A117-7A0C-7344BC416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38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83971-824B-C022-A2AC-C1569C37B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DF5F29-6DCD-AC23-06A4-8C434DA696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2371F4-EA8B-829A-680D-A3B6C40A94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C5C69-E6B7-42D9-7007-FC1C59C45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A5D7F7-B2D8-F4F8-6C82-5A1AF2F6E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48776-0F52-CDD9-318E-940C734D0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87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C3F8A4-1F2B-58B2-1461-8CB038164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F13AA5-9330-E028-BF05-0B0F5F641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AA7D1-56F8-9C40-21AE-C18BEAF2E2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8D02BC-3DE7-90D6-D8EE-0E10453E71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8AA70-8160-6BFC-6055-546761C10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60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17020"/>
            <a:ext cx="9143999" cy="328059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931540" y="-2948881"/>
            <a:ext cx="3280918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102522" y="-2777901"/>
            <a:ext cx="3280596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" y="-17018"/>
            <a:ext cx="6406864" cy="328059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4" y="-774039"/>
            <a:ext cx="3742610" cy="3329348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4AE743-DAB5-60EC-D88C-02BBDDA553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9816" y="186067"/>
            <a:ext cx="8324363" cy="2010001"/>
          </a:xfrm>
        </p:spPr>
        <p:txBody>
          <a:bodyPr anchor="b">
            <a:normAutofit/>
          </a:bodyPr>
          <a:lstStyle/>
          <a:p>
            <a:r>
              <a:rPr lang="en-US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Identifying Victim Remains Using Kinship Genotype Inference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A close-up of a logo&#10;&#10;Description automatically generated with low confidence">
            <a:extLst>
              <a:ext uri="{FF2B5EF4-FFF2-40B4-BE49-F238E27FC236}">
                <a16:creationId xmlns:a16="http://schemas.microsoft.com/office/drawing/2014/main" id="{C71F0C48-3B53-A81F-A370-2E37F00157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67" y="4576694"/>
            <a:ext cx="2664870" cy="503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B39E95F-4703-FE79-AB6A-7DB747344DEF}"/>
              </a:ext>
            </a:extLst>
          </p:cNvPr>
          <p:cNvSpPr txBox="1"/>
          <p:nvPr/>
        </p:nvSpPr>
        <p:spPr>
          <a:xfrm>
            <a:off x="2255691" y="2511374"/>
            <a:ext cx="4632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American Academy of Forensic Sciences Criminalistics Section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6E9818-FE4E-0B63-BF09-CE587B179D23}"/>
              </a:ext>
            </a:extLst>
          </p:cNvPr>
          <p:cNvSpPr txBox="1"/>
          <p:nvPr/>
        </p:nvSpPr>
        <p:spPr>
          <a:xfrm>
            <a:off x="2266609" y="3350866"/>
            <a:ext cx="46216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February 2023</a:t>
            </a:r>
          </a:p>
          <a:p>
            <a:pPr algn="ctr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Orlando, FL</a:t>
            </a:r>
          </a:p>
          <a:p>
            <a:pPr algn="ctr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William Allan, MS</a:t>
            </a:r>
          </a:p>
          <a:p>
            <a:pPr algn="ctr"/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Mark Perlin, PhD, MD, PhD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CFA255-97BE-6741-8033-73049DE6E400}"/>
              </a:ext>
            </a:extLst>
          </p:cNvPr>
          <p:cNvSpPr txBox="1"/>
          <p:nvPr/>
        </p:nvSpPr>
        <p:spPr>
          <a:xfrm>
            <a:off x="3600420" y="4925172"/>
            <a:ext cx="19431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Cybergenetics © 2003-2023</a:t>
            </a:r>
          </a:p>
        </p:txBody>
      </p:sp>
    </p:spTree>
    <p:extLst>
      <p:ext uri="{BB962C8B-B14F-4D97-AF65-F5344CB8AC3E}">
        <p14:creationId xmlns:p14="http://schemas.microsoft.com/office/powerpoint/2010/main" val="2270965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800600"/>
            <a:ext cx="9144000" cy="34258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4800599"/>
            <a:ext cx="6115049" cy="342579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FF613DD-D8A6-8461-7CC9-F9E5ADFC5890}"/>
              </a:ext>
            </a:extLst>
          </p:cNvPr>
          <p:cNvGrpSpPr/>
          <p:nvPr/>
        </p:nvGrpSpPr>
        <p:grpSpPr>
          <a:xfrm>
            <a:off x="5986110" y="2113272"/>
            <a:ext cx="2609250" cy="2183992"/>
            <a:chOff x="2276447" y="2307223"/>
            <a:chExt cx="2748301" cy="222230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B2ADF8E-CA70-57A1-C391-22AF35B7AE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76669" y="2307223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2AC5A78-0CEA-0442-794C-3A6522A76D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05469" y="2307223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DD2C6F2-CF8D-425E-8FD8-3D5698261B37}"/>
                </a:ext>
              </a:extLst>
            </p:cNvPr>
            <p:cNvCxnSpPr>
              <a:stCxn id="7" idx="2"/>
              <a:endCxn id="6" idx="3"/>
            </p:cNvCxnSpPr>
            <p:nvPr/>
          </p:nvCxnSpPr>
          <p:spPr>
            <a:xfrm flipH="1">
              <a:off x="2933869" y="2535823"/>
              <a:ext cx="13716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E4F5490-1B75-1C05-B335-63DA18EC957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19669" y="2535823"/>
              <a:ext cx="0" cy="1151052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8289E42-021D-A798-E55F-8A55ACA8557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91069" y="3700767"/>
              <a:ext cx="457200" cy="4572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21B6A22-90C6-9897-5B5A-AB2AE918521C}"/>
                </a:ext>
              </a:extLst>
            </p:cNvPr>
            <p:cNvSpPr txBox="1"/>
            <p:nvPr/>
          </p:nvSpPr>
          <p:spPr>
            <a:xfrm>
              <a:off x="3092120" y="4129421"/>
              <a:ext cx="10550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Arial"/>
                  <a:cs typeface="Arial"/>
                </a:rPr>
                <a:t>missing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86B8CC5-924A-1BE6-7322-77613C1D6DF4}"/>
                </a:ext>
              </a:extLst>
            </p:cNvPr>
            <p:cNvSpPr txBox="1"/>
            <p:nvPr/>
          </p:nvSpPr>
          <p:spPr>
            <a:xfrm>
              <a:off x="2276447" y="2737250"/>
              <a:ext cx="857643" cy="4069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>
                      <a:lumMod val="65000"/>
                    </a:schemeClr>
                  </a:solidFill>
                  <a:latin typeface="Arial"/>
                  <a:cs typeface="Arial"/>
                </a:rPr>
                <a:t>father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386D3D9-3553-190E-0555-6DE6588ECF4E}"/>
                </a:ext>
              </a:extLst>
            </p:cNvPr>
            <p:cNvSpPr txBox="1"/>
            <p:nvPr/>
          </p:nvSpPr>
          <p:spPr>
            <a:xfrm>
              <a:off x="4043389" y="2764423"/>
              <a:ext cx="9813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Arial"/>
                  <a:cs typeface="Arial"/>
                </a:rPr>
                <a:t>mother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4A927000-0CD5-B090-2585-E73B53F80002}"/>
              </a:ext>
            </a:extLst>
          </p:cNvPr>
          <p:cNvSpPr txBox="1"/>
          <p:nvPr/>
        </p:nvSpPr>
        <p:spPr>
          <a:xfrm>
            <a:off x="6673735" y="162010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</a:p>
          <a:p>
            <a:pPr algn="ctr"/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AP2441C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D3188EB7-DB68-4AFA-FFD6-471B848EFB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2161"/>
            <a:ext cx="7772400" cy="801189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Genotype Matching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18E38AA-2B13-6A3A-7EDB-1A57CA54064B}"/>
              </a:ext>
            </a:extLst>
          </p:cNvPr>
          <p:cNvSpPr txBox="1"/>
          <p:nvPr/>
        </p:nvSpPr>
        <p:spPr>
          <a:xfrm>
            <a:off x="966641" y="2558937"/>
            <a:ext cx="17706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Victim Remain</a:t>
            </a:r>
          </a:p>
          <a:p>
            <a:pPr algn="ctr"/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AO0563E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Left-Right Arrow 24">
            <a:extLst>
              <a:ext uri="{FF2B5EF4-FFF2-40B4-BE49-F238E27FC236}">
                <a16:creationId xmlns:a16="http://schemas.microsoft.com/office/drawing/2014/main" id="{0E488A0D-7F18-AC0D-6488-61095B89F30B}"/>
              </a:ext>
            </a:extLst>
          </p:cNvPr>
          <p:cNvSpPr/>
          <p:nvPr/>
        </p:nvSpPr>
        <p:spPr bwMode="auto">
          <a:xfrm>
            <a:off x="3703959" y="2494102"/>
            <a:ext cx="1736082" cy="690917"/>
          </a:xfrm>
          <a:prstGeom prst="leftRightArrow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17000">
                <a:schemeClr val="accent2">
                  <a:lumMod val="0"/>
                  <a:lumOff val="100000"/>
                </a:schemeClr>
              </a:gs>
              <a:gs pos="84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3.36</a:t>
            </a:r>
          </a:p>
        </p:txBody>
      </p:sp>
    </p:spTree>
    <p:extLst>
      <p:ext uri="{BB962C8B-B14F-4D97-AF65-F5344CB8AC3E}">
        <p14:creationId xmlns:p14="http://schemas.microsoft.com/office/powerpoint/2010/main" val="3641834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429" y="240506"/>
            <a:ext cx="8555616" cy="994172"/>
          </a:xfrm>
        </p:spPr>
        <p:txBody>
          <a:bodyPr>
            <a:normAutofit/>
          </a:bodyPr>
          <a:lstStyle/>
          <a:p>
            <a:pPr algn="ctr"/>
            <a:r>
              <a:rPr lang="en-US" sz="4100" b="1" dirty="0">
                <a:latin typeface="Arial" panose="020B0604020202020204" pitchFamily="34" charset="0"/>
                <a:cs typeface="Arial" panose="020B0604020202020204" pitchFamily="34" charset="0"/>
              </a:rPr>
              <a:t>Identification Results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7E32B78-23DD-4E77-8B9C-7779E3BF20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4593" cy="51435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2" name="Content Placeholder 6">
            <a:extLst>
              <a:ext uri="{FF2B5EF4-FFF2-40B4-BE49-F238E27FC236}">
                <a16:creationId xmlns:a16="http://schemas.microsoft.com/office/drawing/2014/main" id="{7DAEFEA5-97D1-90CF-CB71-665642DF58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491436"/>
              </p:ext>
            </p:extLst>
          </p:nvPr>
        </p:nvGraphicFramePr>
        <p:xfrm>
          <a:off x="627019" y="1097285"/>
          <a:ext cx="7889962" cy="3925193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76904">
                  <a:extLst>
                    <a:ext uri="{9D8B030D-6E8A-4147-A177-3AD203B41FA5}">
                      <a16:colId xmlns:a16="http://schemas.microsoft.com/office/drawing/2014/main" val="674506623"/>
                    </a:ext>
                  </a:extLst>
                </a:gridCol>
                <a:gridCol w="755775">
                  <a:extLst>
                    <a:ext uri="{9D8B030D-6E8A-4147-A177-3AD203B41FA5}">
                      <a16:colId xmlns:a16="http://schemas.microsoft.com/office/drawing/2014/main" val="220260878"/>
                    </a:ext>
                  </a:extLst>
                </a:gridCol>
                <a:gridCol w="755775">
                  <a:extLst>
                    <a:ext uri="{9D8B030D-6E8A-4147-A177-3AD203B41FA5}">
                      <a16:colId xmlns:a16="http://schemas.microsoft.com/office/drawing/2014/main" val="2744321068"/>
                    </a:ext>
                  </a:extLst>
                </a:gridCol>
                <a:gridCol w="755775">
                  <a:extLst>
                    <a:ext uri="{9D8B030D-6E8A-4147-A177-3AD203B41FA5}">
                      <a16:colId xmlns:a16="http://schemas.microsoft.com/office/drawing/2014/main" val="562213260"/>
                    </a:ext>
                  </a:extLst>
                </a:gridCol>
                <a:gridCol w="755775">
                  <a:extLst>
                    <a:ext uri="{9D8B030D-6E8A-4147-A177-3AD203B41FA5}">
                      <a16:colId xmlns:a16="http://schemas.microsoft.com/office/drawing/2014/main" val="1583823217"/>
                    </a:ext>
                  </a:extLst>
                </a:gridCol>
                <a:gridCol w="755775">
                  <a:extLst>
                    <a:ext uri="{9D8B030D-6E8A-4147-A177-3AD203B41FA5}">
                      <a16:colId xmlns:a16="http://schemas.microsoft.com/office/drawing/2014/main" val="1532916861"/>
                    </a:ext>
                  </a:extLst>
                </a:gridCol>
                <a:gridCol w="755775">
                  <a:extLst>
                    <a:ext uri="{9D8B030D-6E8A-4147-A177-3AD203B41FA5}">
                      <a16:colId xmlns:a16="http://schemas.microsoft.com/office/drawing/2014/main" val="4060415010"/>
                    </a:ext>
                  </a:extLst>
                </a:gridCol>
                <a:gridCol w="766858">
                  <a:extLst>
                    <a:ext uri="{9D8B030D-6E8A-4147-A177-3AD203B41FA5}">
                      <a16:colId xmlns:a16="http://schemas.microsoft.com/office/drawing/2014/main" val="1892513713"/>
                    </a:ext>
                  </a:extLst>
                </a:gridCol>
                <a:gridCol w="755775">
                  <a:extLst>
                    <a:ext uri="{9D8B030D-6E8A-4147-A177-3AD203B41FA5}">
                      <a16:colId xmlns:a16="http://schemas.microsoft.com/office/drawing/2014/main" val="3050625401"/>
                    </a:ext>
                  </a:extLst>
                </a:gridCol>
                <a:gridCol w="755775">
                  <a:extLst>
                    <a:ext uri="{9D8B030D-6E8A-4147-A177-3AD203B41FA5}">
                      <a16:colId xmlns:a16="http://schemas.microsoft.com/office/drawing/2014/main" val="1088233762"/>
                    </a:ext>
                  </a:extLst>
                </a:gridCol>
              </a:tblGrid>
              <a:tr h="242428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 gridSpan="9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dirty="0">
                          <a:solidFill>
                            <a:schemeClr val="tx1"/>
                          </a:solidFill>
                          <a:effectLst/>
                        </a:rPr>
                        <a:t>Relations of missing persons</a:t>
                      </a:r>
                      <a:r>
                        <a:rPr lang="en-US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7772" marR="7772" marT="77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7772" marR="7772" marT="77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7772" marR="7772" marT="77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7772" marR="7772" marT="77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7772" marR="7772" marT="77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7772" marR="7772" marT="77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7772" marR="7772" marT="77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7772" marR="7772" marT="77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2672065"/>
                  </a:ext>
                </a:extLst>
              </a:tr>
              <a:tr h="189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Victim remains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AP2439C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AP2440C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AP2441C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AP2442C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AP2444C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AP2445C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AP2446C_3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AP2451C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AP2455C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3637709452"/>
                  </a:ext>
                </a:extLst>
              </a:tr>
              <a:tr h="1986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AO0553E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3555656245"/>
                  </a:ext>
                </a:extLst>
              </a:tr>
              <a:tr h="242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AO0554E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4.45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2634124239"/>
                  </a:ext>
                </a:extLst>
              </a:tr>
              <a:tr h="242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AO0555E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1.88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827973121"/>
                  </a:ext>
                </a:extLst>
              </a:tr>
              <a:tr h="242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AO0556E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5.03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2862605376"/>
                  </a:ext>
                </a:extLst>
              </a:tr>
              <a:tr h="242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AO0557E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3.57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4171280903"/>
                  </a:ext>
                </a:extLst>
              </a:tr>
              <a:tr h="1986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AO0558E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1914644049"/>
                  </a:ext>
                </a:extLst>
              </a:tr>
              <a:tr h="242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AO0559E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2.95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993293540"/>
                  </a:ext>
                </a:extLst>
              </a:tr>
              <a:tr h="1986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AO0560E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1714700196"/>
                  </a:ext>
                </a:extLst>
              </a:tr>
              <a:tr h="242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AO0561E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2.34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1402691388"/>
                  </a:ext>
                </a:extLst>
              </a:tr>
              <a:tr h="1986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AO0562E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257410431"/>
                  </a:ext>
                </a:extLst>
              </a:tr>
              <a:tr h="242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AO0563E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3.36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2671041954"/>
                  </a:ext>
                </a:extLst>
              </a:tr>
              <a:tr h="1986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AO0564E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3993464168"/>
                  </a:ext>
                </a:extLst>
              </a:tr>
              <a:tr h="1986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AO0565E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2319843590"/>
                  </a:ext>
                </a:extLst>
              </a:tr>
              <a:tr h="242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AO0566E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4.03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384001890"/>
                  </a:ext>
                </a:extLst>
              </a:tr>
              <a:tr h="242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AO0567E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2.25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MT"/>
                      </a:endParaRPr>
                    </a:p>
                  </a:txBody>
                  <a:tcPr marL="5210" marR="5210" marT="5210" marB="0" anchor="b"/>
                </a:tc>
                <a:extLst>
                  <a:ext uri="{0D108BD9-81ED-4DB2-BD59-A6C34878D82A}">
                    <a16:rowId xmlns:a16="http://schemas.microsoft.com/office/drawing/2014/main" val="755641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4366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800600"/>
            <a:ext cx="9144000" cy="34258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4800599"/>
            <a:ext cx="6115049" cy="342579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A79F1A6-078F-4B03-FD07-354A2327B1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21920"/>
            <a:ext cx="7772400" cy="801189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Matches TrueAllele Found</a:t>
            </a:r>
            <a:endParaRPr lang="en-US" altLang="en-US" sz="32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FD6F23E-9D3E-66A0-9AF8-29C8AC9D8258}"/>
              </a:ext>
            </a:extLst>
          </p:cNvPr>
          <p:cNvGraphicFramePr>
            <a:graphicFrameLocks noGrp="1"/>
          </p:cNvGraphicFramePr>
          <p:nvPr/>
        </p:nvGraphicFramePr>
        <p:xfrm>
          <a:off x="1058920" y="1094328"/>
          <a:ext cx="1863909" cy="3413760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1863909">
                  <a:extLst>
                    <a:ext uri="{9D8B030D-6E8A-4147-A177-3AD203B41FA5}">
                      <a16:colId xmlns:a16="http://schemas.microsoft.com/office/drawing/2014/main" val="3004104642"/>
                    </a:ext>
                  </a:extLst>
                </a:gridCol>
              </a:tblGrid>
              <a:tr h="18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Victim Remains</a:t>
                      </a: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5523823"/>
                  </a:ext>
                </a:extLst>
              </a:tr>
              <a:tr h="29160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AO0553E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AO0554E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AO0555E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AO0556E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AO0557E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AO0558E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AO0559E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AO0560E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AO0561E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AO0562E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AO0563E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AO0564E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AO0565E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AO0566E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AO0567E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033708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FEB0D46-FA8B-877E-692D-C06CB51C16D6}"/>
              </a:ext>
            </a:extLst>
          </p:cNvPr>
          <p:cNvGraphicFramePr>
            <a:graphicFrameLocks noGrp="1"/>
          </p:cNvGraphicFramePr>
          <p:nvPr/>
        </p:nvGraphicFramePr>
        <p:xfrm>
          <a:off x="4087867" y="987014"/>
          <a:ext cx="3997213" cy="3628389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1669166">
                  <a:extLst>
                    <a:ext uri="{9D8B030D-6E8A-4147-A177-3AD203B41FA5}">
                      <a16:colId xmlns:a16="http://schemas.microsoft.com/office/drawing/2014/main" val="1729099050"/>
                    </a:ext>
                  </a:extLst>
                </a:gridCol>
                <a:gridCol w="2328047">
                  <a:extLst>
                    <a:ext uri="{9D8B030D-6E8A-4147-A177-3AD203B41FA5}">
                      <a16:colId xmlns:a16="http://schemas.microsoft.com/office/drawing/2014/main" val="2247165959"/>
                    </a:ext>
                  </a:extLst>
                </a:gridCol>
              </a:tblGrid>
              <a:tr h="2008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Relation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3275304"/>
                  </a:ext>
                </a:extLst>
              </a:tr>
              <a:tr h="34150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AP2438C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AP2439C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AP2440C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AP2441C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AP2442C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AP2443C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AP2444C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AP2445C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AP2446C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AP2447C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AP2448C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AP2449C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AP2450C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AP2451C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AP2452C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AP2455C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Grandfather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Daughter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Unknown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Sister 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0337081"/>
                  </a:ext>
                </a:extLst>
              </a:tr>
            </a:tbl>
          </a:graphicData>
        </a:graphic>
      </p:graphicFrame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B6AF1EB-1A4C-C65D-B0BA-F14179701B90}"/>
              </a:ext>
            </a:extLst>
          </p:cNvPr>
          <p:cNvCxnSpPr>
            <a:cxnSpLocks/>
          </p:cNvCxnSpPr>
          <p:nvPr/>
        </p:nvCxnSpPr>
        <p:spPr bwMode="auto">
          <a:xfrm flipV="1">
            <a:off x="2387471" y="1946405"/>
            <a:ext cx="2123569" cy="171884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08A6B56-0C51-314A-848F-D42197FCE2C5}"/>
              </a:ext>
            </a:extLst>
          </p:cNvPr>
          <p:cNvCxnSpPr>
            <a:cxnSpLocks/>
          </p:cNvCxnSpPr>
          <p:nvPr/>
        </p:nvCxnSpPr>
        <p:spPr bwMode="auto">
          <a:xfrm>
            <a:off x="2387467" y="1648864"/>
            <a:ext cx="2123573" cy="13709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B3DE0CC-6F9E-C615-50AB-390608161321}"/>
              </a:ext>
            </a:extLst>
          </p:cNvPr>
          <p:cNvCxnSpPr>
            <a:cxnSpLocks/>
          </p:cNvCxnSpPr>
          <p:nvPr/>
        </p:nvCxnSpPr>
        <p:spPr bwMode="auto">
          <a:xfrm>
            <a:off x="2394857" y="1844348"/>
            <a:ext cx="2116183" cy="224316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A93E61A-4FBC-1E5C-BEF5-637DB7F26FFD}"/>
              </a:ext>
            </a:extLst>
          </p:cNvPr>
          <p:cNvCxnSpPr>
            <a:cxnSpLocks/>
          </p:cNvCxnSpPr>
          <p:nvPr/>
        </p:nvCxnSpPr>
        <p:spPr bwMode="auto">
          <a:xfrm>
            <a:off x="2387466" y="2062535"/>
            <a:ext cx="2123574" cy="10131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2FFC4A3-8CD1-5874-B964-359B72F5E374}"/>
              </a:ext>
            </a:extLst>
          </p:cNvPr>
          <p:cNvCxnSpPr>
            <a:cxnSpLocks/>
          </p:cNvCxnSpPr>
          <p:nvPr/>
        </p:nvCxnSpPr>
        <p:spPr bwMode="auto">
          <a:xfrm>
            <a:off x="2394857" y="2295433"/>
            <a:ext cx="2116183" cy="50577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32474F-9DF9-50DC-9569-6F81BAE6B805}"/>
              </a:ext>
            </a:extLst>
          </p:cNvPr>
          <p:cNvCxnSpPr>
            <a:cxnSpLocks/>
          </p:cNvCxnSpPr>
          <p:nvPr/>
        </p:nvCxnSpPr>
        <p:spPr bwMode="auto">
          <a:xfrm>
            <a:off x="2387468" y="2685361"/>
            <a:ext cx="2123572" cy="18223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70C86A-D5B2-AF5B-88AA-A3B239B8E907}"/>
              </a:ext>
            </a:extLst>
          </p:cNvPr>
          <p:cNvCxnSpPr>
            <a:cxnSpLocks/>
          </p:cNvCxnSpPr>
          <p:nvPr/>
        </p:nvCxnSpPr>
        <p:spPr bwMode="auto">
          <a:xfrm flipV="1">
            <a:off x="2387468" y="2599926"/>
            <a:ext cx="2123572" cy="56483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1BC34E3-2B24-C5AB-F182-7CB5977F33E5}"/>
              </a:ext>
            </a:extLst>
          </p:cNvPr>
          <p:cNvCxnSpPr>
            <a:cxnSpLocks/>
          </p:cNvCxnSpPr>
          <p:nvPr/>
        </p:nvCxnSpPr>
        <p:spPr bwMode="auto">
          <a:xfrm flipV="1">
            <a:off x="2394857" y="1524000"/>
            <a:ext cx="2116183" cy="263248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5D68438-66A4-57D5-D2B3-2D3A6C4C662E}"/>
              </a:ext>
            </a:extLst>
          </p:cNvPr>
          <p:cNvCxnSpPr>
            <a:cxnSpLocks/>
          </p:cNvCxnSpPr>
          <p:nvPr/>
        </p:nvCxnSpPr>
        <p:spPr bwMode="auto">
          <a:xfrm flipV="1">
            <a:off x="2394857" y="1712769"/>
            <a:ext cx="2116183" cy="266764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99472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800600"/>
            <a:ext cx="9144000" cy="34258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4800599"/>
            <a:ext cx="6115049" cy="342579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A79F1A6-078F-4B03-FD07-354A2327B1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21920"/>
            <a:ext cx="7772400" cy="801189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Matches TrueAllele Found</a:t>
            </a:r>
            <a:endParaRPr lang="en-US" altLang="en-US" sz="32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FD6F23E-9D3E-66A0-9AF8-29C8AC9D8258}"/>
              </a:ext>
            </a:extLst>
          </p:cNvPr>
          <p:cNvGraphicFramePr>
            <a:graphicFrameLocks noGrp="1"/>
          </p:cNvGraphicFramePr>
          <p:nvPr/>
        </p:nvGraphicFramePr>
        <p:xfrm>
          <a:off x="1058920" y="1094328"/>
          <a:ext cx="1863909" cy="3413760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1863909">
                  <a:extLst>
                    <a:ext uri="{9D8B030D-6E8A-4147-A177-3AD203B41FA5}">
                      <a16:colId xmlns:a16="http://schemas.microsoft.com/office/drawing/2014/main" val="3004104642"/>
                    </a:ext>
                  </a:extLst>
                </a:gridCol>
              </a:tblGrid>
              <a:tr h="18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Victim Remains</a:t>
                      </a: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5523823"/>
                  </a:ext>
                </a:extLst>
              </a:tr>
              <a:tr h="29160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AO0553E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AO0554E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AO0555E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AO0556E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AO0557E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AO0558E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AO0559E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AO0560E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AO0561E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AO0562E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AO0563E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AO0564E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AO0565E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AO0566E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AO0567E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033708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FEB0D46-FA8B-877E-692D-C06CB51C16D6}"/>
              </a:ext>
            </a:extLst>
          </p:cNvPr>
          <p:cNvGraphicFramePr>
            <a:graphicFrameLocks noGrp="1"/>
          </p:cNvGraphicFramePr>
          <p:nvPr/>
        </p:nvGraphicFramePr>
        <p:xfrm>
          <a:off x="4087867" y="987014"/>
          <a:ext cx="3997213" cy="3628389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1669166">
                  <a:extLst>
                    <a:ext uri="{9D8B030D-6E8A-4147-A177-3AD203B41FA5}">
                      <a16:colId xmlns:a16="http://schemas.microsoft.com/office/drawing/2014/main" val="1729099050"/>
                    </a:ext>
                  </a:extLst>
                </a:gridCol>
                <a:gridCol w="2328047">
                  <a:extLst>
                    <a:ext uri="{9D8B030D-6E8A-4147-A177-3AD203B41FA5}">
                      <a16:colId xmlns:a16="http://schemas.microsoft.com/office/drawing/2014/main" val="2247165959"/>
                    </a:ext>
                  </a:extLst>
                </a:gridCol>
              </a:tblGrid>
              <a:tr h="2008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Relation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3275304"/>
                  </a:ext>
                </a:extLst>
              </a:tr>
              <a:tr h="34150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AP2438C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AP2439C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AP2440C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AP2441C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AP2442C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AP2443C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AP2444C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AP2445C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AP2446C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AP2447C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AP2448C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AP2449C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AP2450C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AP2451C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AP2452C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AP2455C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Grandfather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Daughter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Unknown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Sister 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0337081"/>
                  </a:ext>
                </a:extLst>
              </a:tr>
            </a:tbl>
          </a:graphicData>
        </a:graphic>
      </p:graphicFrame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B6AF1EB-1A4C-C65D-B0BA-F14179701B90}"/>
              </a:ext>
            </a:extLst>
          </p:cNvPr>
          <p:cNvCxnSpPr>
            <a:cxnSpLocks/>
          </p:cNvCxnSpPr>
          <p:nvPr/>
        </p:nvCxnSpPr>
        <p:spPr bwMode="auto">
          <a:xfrm flipV="1">
            <a:off x="2387471" y="1946405"/>
            <a:ext cx="2123569" cy="171884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08A6B56-0C51-314A-848F-D42197FCE2C5}"/>
              </a:ext>
            </a:extLst>
          </p:cNvPr>
          <p:cNvCxnSpPr>
            <a:cxnSpLocks/>
          </p:cNvCxnSpPr>
          <p:nvPr/>
        </p:nvCxnSpPr>
        <p:spPr bwMode="auto">
          <a:xfrm>
            <a:off x="2387467" y="1648864"/>
            <a:ext cx="2123573" cy="13709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B3DE0CC-6F9E-C615-50AB-390608161321}"/>
              </a:ext>
            </a:extLst>
          </p:cNvPr>
          <p:cNvCxnSpPr>
            <a:cxnSpLocks/>
          </p:cNvCxnSpPr>
          <p:nvPr/>
        </p:nvCxnSpPr>
        <p:spPr bwMode="auto">
          <a:xfrm>
            <a:off x="2394857" y="1844348"/>
            <a:ext cx="2116183" cy="224316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A93E61A-4FBC-1E5C-BEF5-637DB7F26FFD}"/>
              </a:ext>
            </a:extLst>
          </p:cNvPr>
          <p:cNvCxnSpPr>
            <a:cxnSpLocks/>
          </p:cNvCxnSpPr>
          <p:nvPr/>
        </p:nvCxnSpPr>
        <p:spPr bwMode="auto">
          <a:xfrm>
            <a:off x="2387466" y="2062535"/>
            <a:ext cx="2123574" cy="10131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2FFC4A3-8CD1-5874-B964-359B72F5E374}"/>
              </a:ext>
            </a:extLst>
          </p:cNvPr>
          <p:cNvCxnSpPr>
            <a:cxnSpLocks/>
          </p:cNvCxnSpPr>
          <p:nvPr/>
        </p:nvCxnSpPr>
        <p:spPr bwMode="auto">
          <a:xfrm>
            <a:off x="2394857" y="2295433"/>
            <a:ext cx="2116183" cy="50577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32474F-9DF9-50DC-9569-6F81BAE6B805}"/>
              </a:ext>
            </a:extLst>
          </p:cNvPr>
          <p:cNvCxnSpPr>
            <a:cxnSpLocks/>
          </p:cNvCxnSpPr>
          <p:nvPr/>
        </p:nvCxnSpPr>
        <p:spPr bwMode="auto">
          <a:xfrm>
            <a:off x="2387468" y="2685361"/>
            <a:ext cx="2123572" cy="18223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70C86A-D5B2-AF5B-88AA-A3B239B8E907}"/>
              </a:ext>
            </a:extLst>
          </p:cNvPr>
          <p:cNvCxnSpPr>
            <a:cxnSpLocks/>
          </p:cNvCxnSpPr>
          <p:nvPr/>
        </p:nvCxnSpPr>
        <p:spPr bwMode="auto">
          <a:xfrm flipV="1">
            <a:off x="2387468" y="2599926"/>
            <a:ext cx="2123572" cy="56483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1BC34E3-2B24-C5AB-F182-7CB5977F33E5}"/>
              </a:ext>
            </a:extLst>
          </p:cNvPr>
          <p:cNvCxnSpPr>
            <a:cxnSpLocks/>
          </p:cNvCxnSpPr>
          <p:nvPr/>
        </p:nvCxnSpPr>
        <p:spPr bwMode="auto">
          <a:xfrm flipV="1">
            <a:off x="2394857" y="1524000"/>
            <a:ext cx="2116183" cy="263248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5D68438-66A4-57D5-D2B3-2D3A6C4C662E}"/>
              </a:ext>
            </a:extLst>
          </p:cNvPr>
          <p:cNvCxnSpPr>
            <a:cxnSpLocks/>
          </p:cNvCxnSpPr>
          <p:nvPr/>
        </p:nvCxnSpPr>
        <p:spPr bwMode="auto">
          <a:xfrm flipV="1">
            <a:off x="2394857" y="1712769"/>
            <a:ext cx="2116183" cy="266764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17EA0F7E-A469-51F4-3EF4-28C1B22EB225}"/>
              </a:ext>
            </a:extLst>
          </p:cNvPr>
          <p:cNvSpPr/>
          <p:nvPr/>
        </p:nvSpPr>
        <p:spPr>
          <a:xfrm>
            <a:off x="6479176" y="2917697"/>
            <a:ext cx="896983" cy="204165"/>
          </a:xfrm>
          <a:prstGeom prst="roundRect">
            <a:avLst/>
          </a:prstGeom>
          <a:noFill/>
          <a:ln w="19050">
            <a:solidFill>
              <a:srgbClr val="ED7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28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D8BDAF5-1C7D-02AF-631B-A15E67C26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3330" y="1865024"/>
            <a:ext cx="6472018" cy="105242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61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You Can Solve it Too</a:t>
            </a:r>
          </a:p>
        </p:txBody>
      </p:sp>
      <p:pic>
        <p:nvPicPr>
          <p:cNvPr id="8" name="Graphic 7" descr="Puzzle">
            <a:extLst>
              <a:ext uri="{FF2B5EF4-FFF2-40B4-BE49-F238E27FC236}">
                <a16:creationId xmlns:a16="http://schemas.microsoft.com/office/drawing/2014/main" id="{CBDF1F82-B84E-1F6E-D057-6C40018DF4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8650" y="1828799"/>
            <a:ext cx="10287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043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9143999" cy="1193057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6086480" cy="1193057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4" cy="1193057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198075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796" y="208846"/>
            <a:ext cx="7709162" cy="7752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Exercise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E60C119-B476-F0BA-E8D3-495CD978A3BD}"/>
              </a:ext>
            </a:extLst>
          </p:cNvPr>
          <p:cNvSpPr txBox="1">
            <a:spLocks/>
          </p:cNvSpPr>
          <p:nvPr/>
        </p:nvSpPr>
        <p:spPr>
          <a:xfrm>
            <a:off x="997525" y="1945208"/>
            <a:ext cx="7148945" cy="2441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 TrueAllele database server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12 interpretation processors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20 students (3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training day)</a:t>
            </a: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Task: have each student use TrueAllele to identify the victim remains</a:t>
            </a:r>
          </a:p>
        </p:txBody>
      </p:sp>
    </p:spTree>
    <p:extLst>
      <p:ext uri="{BB962C8B-B14F-4D97-AF65-F5344CB8AC3E}">
        <p14:creationId xmlns:p14="http://schemas.microsoft.com/office/powerpoint/2010/main" val="3207620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9143999" cy="1193057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6086480" cy="1193057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4" cy="1193057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198075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796" y="208846"/>
            <a:ext cx="7709162" cy="7752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Exercise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EF3433-36D6-3334-6784-3791588DDB3A}"/>
              </a:ext>
            </a:extLst>
          </p:cNvPr>
          <p:cNvSpPr txBox="1"/>
          <p:nvPr/>
        </p:nvSpPr>
        <p:spPr>
          <a:xfrm>
            <a:off x="267629" y="2490777"/>
            <a:ext cx="863104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ED7D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victim genotypes x 16 kinship genotypes = 240 genotype comparisons</a:t>
            </a:r>
          </a:p>
          <a:p>
            <a:pPr algn="ctr"/>
            <a:r>
              <a:rPr lang="en-US" sz="1200" dirty="0">
                <a:solidFill>
                  <a:srgbClr val="ED7D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240 comparisons x 20 students = 4,800 total comparisons</a:t>
            </a:r>
          </a:p>
        </p:txBody>
      </p:sp>
      <p:graphicFrame>
        <p:nvGraphicFramePr>
          <p:cNvPr id="4" name="Table 8">
            <a:extLst>
              <a:ext uri="{FF2B5EF4-FFF2-40B4-BE49-F238E27FC236}">
                <a16:creationId xmlns:a16="http://schemas.microsoft.com/office/drawing/2014/main" id="{2ACA0CA0-AFBE-D8F6-41F3-78BBAAC37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824466"/>
              </p:ext>
            </p:extLst>
          </p:nvPr>
        </p:nvGraphicFramePr>
        <p:xfrm>
          <a:off x="1832006" y="3598374"/>
          <a:ext cx="6040755" cy="11887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740075">
                  <a:extLst>
                    <a:ext uri="{9D8B030D-6E8A-4147-A177-3AD203B41FA5}">
                      <a16:colId xmlns:a16="http://schemas.microsoft.com/office/drawing/2014/main" val="3686038925"/>
                    </a:ext>
                  </a:extLst>
                </a:gridCol>
                <a:gridCol w="4300680">
                  <a:extLst>
                    <a:ext uri="{9D8B030D-6E8A-4147-A177-3AD203B41FA5}">
                      <a16:colId xmlns:a16="http://schemas.microsoft.com/office/drawing/2014/main" val="28704521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before lunch: 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students upload genotypes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7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during lunch: 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TrueAllele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 solves the problems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93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after lunch: 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students review identification results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40941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E880B7A-CD9F-1B3C-B493-6B20327310EE}"/>
              </a:ext>
            </a:extLst>
          </p:cNvPr>
          <p:cNvSpPr txBox="1"/>
          <p:nvPr/>
        </p:nvSpPr>
        <p:spPr>
          <a:xfrm>
            <a:off x="1336761" y="1456488"/>
            <a:ext cx="6470468" cy="132343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victim items </a:t>
            </a:r>
          </a:p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family items</a:t>
            </a:r>
          </a:p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family references    </a:t>
            </a:r>
          </a:p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</a:t>
            </a:r>
          </a:p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victim genotypes</a:t>
            </a:r>
          </a:p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family genotypes </a:t>
            </a:r>
          </a:p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kinship genotypes</a:t>
            </a:r>
          </a:p>
          <a:p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38BA3FD-8FAD-33F4-5257-35E8DC966B16}"/>
              </a:ext>
            </a:extLst>
          </p:cNvPr>
          <p:cNvCxnSpPr>
            <a:cxnSpLocks/>
          </p:cNvCxnSpPr>
          <p:nvPr/>
        </p:nvCxnSpPr>
        <p:spPr>
          <a:xfrm>
            <a:off x="4282890" y="1676042"/>
            <a:ext cx="609601" cy="0"/>
          </a:xfrm>
          <a:prstGeom prst="straightConnector1">
            <a:avLst/>
          </a:prstGeom>
          <a:ln w="60325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2E59540-7069-7EA4-A654-6B8DC686F5E9}"/>
              </a:ext>
            </a:extLst>
          </p:cNvPr>
          <p:cNvCxnSpPr>
            <a:cxnSpLocks/>
          </p:cNvCxnSpPr>
          <p:nvPr/>
        </p:nvCxnSpPr>
        <p:spPr>
          <a:xfrm>
            <a:off x="4282890" y="1977912"/>
            <a:ext cx="609601" cy="0"/>
          </a:xfrm>
          <a:prstGeom prst="straightConnector1">
            <a:avLst/>
          </a:prstGeom>
          <a:ln w="60325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C458D79-9897-B707-78CC-B4CDE394360C}"/>
              </a:ext>
            </a:extLst>
          </p:cNvPr>
          <p:cNvCxnSpPr>
            <a:cxnSpLocks/>
          </p:cNvCxnSpPr>
          <p:nvPr/>
        </p:nvCxnSpPr>
        <p:spPr>
          <a:xfrm>
            <a:off x="4282890" y="2279781"/>
            <a:ext cx="609601" cy="0"/>
          </a:xfrm>
          <a:prstGeom prst="straightConnector1">
            <a:avLst/>
          </a:prstGeom>
          <a:ln w="60325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402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9143999" cy="1193057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6086480" cy="1193057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4" cy="1193057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198075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796" y="208846"/>
            <a:ext cx="7709162" cy="7752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9EA04-AC20-98D9-D41D-8C07B9E03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68" y="1524000"/>
            <a:ext cx="7961859" cy="3410654"/>
          </a:xfr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TrueAllele identifies victim remains </a:t>
            </a:r>
          </a:p>
          <a:p>
            <a:pPr marL="0" indent="0"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using kinship genotype inference.</a:t>
            </a:r>
          </a:p>
          <a:p>
            <a:pPr marL="0" indent="0" algn="ctr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TrueAllele approach is: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Automated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Informative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Easy to use</a:t>
            </a:r>
          </a:p>
        </p:txBody>
      </p:sp>
    </p:spTree>
    <p:extLst>
      <p:ext uri="{BB962C8B-B14F-4D97-AF65-F5344CB8AC3E}">
        <p14:creationId xmlns:p14="http://schemas.microsoft.com/office/powerpoint/2010/main" val="3650833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C8D520-DCE8-C007-500D-A829451931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815" r="-2" b="38666"/>
          <a:stretch/>
        </p:blipFill>
        <p:spPr>
          <a:xfrm>
            <a:off x="0" y="0"/>
            <a:ext cx="7252212" cy="514349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843764" y="0"/>
            <a:ext cx="5300233" cy="51435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8707" y="273843"/>
            <a:ext cx="2866642" cy="1424934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Bus Crash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9EA04-AC20-98D9-D41D-8C07B9E03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707" y="1419497"/>
            <a:ext cx="2972779" cy="3213463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2008 bus crash in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Komatipoort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South Africa</a:t>
            </a:r>
          </a:p>
          <a:p>
            <a:pPr>
              <a:spcBef>
                <a:spcPct val="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Police recover burned victim remains</a:t>
            </a:r>
          </a:p>
          <a:p>
            <a:pPr>
              <a:spcBef>
                <a:spcPct val="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Relatives submit DNA to help identify remains</a:t>
            </a:r>
          </a:p>
          <a:p>
            <a:pPr>
              <a:spcBef>
                <a:spcPct val="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Lab was not able to identify victim remains</a:t>
            </a:r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522390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800600"/>
            <a:ext cx="9144000" cy="34258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4800599"/>
            <a:ext cx="6115049" cy="342579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A79F1A6-078F-4B03-FD07-354A2327B1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21920"/>
            <a:ext cx="7772400" cy="801189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Victim Remains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FD6F23E-9D3E-66A0-9AF8-29C8AC9D82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806700"/>
              </p:ext>
            </p:extLst>
          </p:nvPr>
        </p:nvGraphicFramePr>
        <p:xfrm>
          <a:off x="1058920" y="1094328"/>
          <a:ext cx="1863909" cy="3413760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1863909">
                  <a:extLst>
                    <a:ext uri="{9D8B030D-6E8A-4147-A177-3AD203B41FA5}">
                      <a16:colId xmlns:a16="http://schemas.microsoft.com/office/drawing/2014/main" val="3004104642"/>
                    </a:ext>
                  </a:extLst>
                </a:gridCol>
              </a:tblGrid>
              <a:tr h="18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Victim Remains</a:t>
                      </a: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5523823"/>
                  </a:ext>
                </a:extLst>
              </a:tr>
              <a:tr h="29160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AO0553E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AO0554E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AO0555E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AO0556E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AO0557E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AO0558E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AO0559E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AO0560E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AO0561E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AO0562E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AO0563E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AO0564E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AO0565E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AO0566E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AO0567E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0337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483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800600"/>
            <a:ext cx="9144000" cy="34258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4800599"/>
            <a:ext cx="6115049" cy="342579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A79F1A6-078F-4B03-FD07-354A2327B1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21920"/>
            <a:ext cx="7772400" cy="801189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Relatives of Missing People</a:t>
            </a:r>
            <a:endParaRPr lang="en-US" altLang="en-US" sz="32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FEB0D46-FA8B-877E-692D-C06CB51C16D6}"/>
              </a:ext>
            </a:extLst>
          </p:cNvPr>
          <p:cNvGraphicFramePr>
            <a:graphicFrameLocks noGrp="1"/>
          </p:cNvGraphicFramePr>
          <p:nvPr/>
        </p:nvGraphicFramePr>
        <p:xfrm>
          <a:off x="4087867" y="987014"/>
          <a:ext cx="3997213" cy="3628389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1669166">
                  <a:extLst>
                    <a:ext uri="{9D8B030D-6E8A-4147-A177-3AD203B41FA5}">
                      <a16:colId xmlns:a16="http://schemas.microsoft.com/office/drawing/2014/main" val="1729099050"/>
                    </a:ext>
                  </a:extLst>
                </a:gridCol>
                <a:gridCol w="2328047">
                  <a:extLst>
                    <a:ext uri="{9D8B030D-6E8A-4147-A177-3AD203B41FA5}">
                      <a16:colId xmlns:a16="http://schemas.microsoft.com/office/drawing/2014/main" val="2247165959"/>
                    </a:ext>
                  </a:extLst>
                </a:gridCol>
              </a:tblGrid>
              <a:tr h="2008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Relation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3275304"/>
                  </a:ext>
                </a:extLst>
              </a:tr>
              <a:tr h="34150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AP2438C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AP2439C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AP2440C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AP2441C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AP2442C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AP2443C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AP2444C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AP2445C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AP2446C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AP2447C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AP2448C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AP2449C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AP2450C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AP2451C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AP2452C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AP2455C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Grandfather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Daughter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Unknown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Sister 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0337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2676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800600"/>
            <a:ext cx="9144000" cy="34258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4800599"/>
            <a:ext cx="6115049" cy="342579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A79F1A6-078F-4B03-FD07-354A2327B1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21920"/>
            <a:ext cx="7772400" cy="801189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Task: Find DNA Matches</a:t>
            </a:r>
            <a:endParaRPr lang="en-US" altLang="en-US" sz="32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FD6F23E-9D3E-66A0-9AF8-29C8AC9D8258}"/>
              </a:ext>
            </a:extLst>
          </p:cNvPr>
          <p:cNvGraphicFramePr>
            <a:graphicFrameLocks noGrp="1"/>
          </p:cNvGraphicFramePr>
          <p:nvPr/>
        </p:nvGraphicFramePr>
        <p:xfrm>
          <a:off x="1058920" y="1094328"/>
          <a:ext cx="1863909" cy="3413760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1863909">
                  <a:extLst>
                    <a:ext uri="{9D8B030D-6E8A-4147-A177-3AD203B41FA5}">
                      <a16:colId xmlns:a16="http://schemas.microsoft.com/office/drawing/2014/main" val="3004104642"/>
                    </a:ext>
                  </a:extLst>
                </a:gridCol>
              </a:tblGrid>
              <a:tr h="18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Victim Remains</a:t>
                      </a: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5523823"/>
                  </a:ext>
                </a:extLst>
              </a:tr>
              <a:tr h="29160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AO0553E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AO0554E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AO0555E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AO0556E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AO0557E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AO0558E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AO0559E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AO0560E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AO0561E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AO0562E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AO0563E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AO0564E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AO0565E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AO0566E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AO0567E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033708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FEB0D46-FA8B-877E-692D-C06CB51C16D6}"/>
              </a:ext>
            </a:extLst>
          </p:cNvPr>
          <p:cNvGraphicFramePr>
            <a:graphicFrameLocks noGrp="1"/>
          </p:cNvGraphicFramePr>
          <p:nvPr/>
        </p:nvGraphicFramePr>
        <p:xfrm>
          <a:off x="4087867" y="987014"/>
          <a:ext cx="3997213" cy="3628389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1669166">
                  <a:extLst>
                    <a:ext uri="{9D8B030D-6E8A-4147-A177-3AD203B41FA5}">
                      <a16:colId xmlns:a16="http://schemas.microsoft.com/office/drawing/2014/main" val="1729099050"/>
                    </a:ext>
                  </a:extLst>
                </a:gridCol>
                <a:gridCol w="2328047">
                  <a:extLst>
                    <a:ext uri="{9D8B030D-6E8A-4147-A177-3AD203B41FA5}">
                      <a16:colId xmlns:a16="http://schemas.microsoft.com/office/drawing/2014/main" val="2247165959"/>
                    </a:ext>
                  </a:extLst>
                </a:gridCol>
              </a:tblGrid>
              <a:tr h="2008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Relation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3275304"/>
                  </a:ext>
                </a:extLst>
              </a:tr>
              <a:tr h="34150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AP2438C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AP2439C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AP2440C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AP2441C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AP2442C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AP2443C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AP2444C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AP2445C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AP2446C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AP2447C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AP2448C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AP2449C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AP2450C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AP2451C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AP2452C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AP2455C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Grandfather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Daughter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Unknown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Sister 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Father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0337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908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3" y="1057562"/>
            <a:ext cx="51435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3" y="1065165"/>
            <a:ext cx="51434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75943" y="2691064"/>
            <a:ext cx="1876484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3" y="727288"/>
            <a:ext cx="2925268" cy="3134219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9" y="1049958"/>
            <a:ext cx="5143502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612728-6EDE-455A-85E1-5C00B3347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1745210"/>
            <a:ext cx="2742850" cy="1637869"/>
          </a:xfrm>
        </p:spPr>
        <p:txBody>
          <a:bodyPr anchor="b">
            <a:norm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Kinship</a:t>
            </a:r>
            <a:b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</a:t>
            </a:r>
            <a:endParaRPr lang="en-US" sz="3600" dirty="0">
              <a:solidFill>
                <a:srgbClr val="FFFFFF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801EC04-AA10-9613-9976-DC196DBB3851}"/>
              </a:ext>
            </a:extLst>
          </p:cNvPr>
          <p:cNvGrpSpPr/>
          <p:nvPr/>
        </p:nvGrpSpPr>
        <p:grpSpPr>
          <a:xfrm>
            <a:off x="3596937" y="155953"/>
            <a:ext cx="4976204" cy="4846802"/>
            <a:chOff x="1992834" y="1690442"/>
            <a:chExt cx="4976204" cy="484680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A023C94-D391-3450-59DF-0CD3B60D9B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286840" y="2121756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0E292AD-0F41-A4CC-8EEE-08C15838A69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44040" y="3036156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E8AB298-C7B7-5BF4-B6D3-10F39A355B4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13990" y="2128425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1F5EC07-DCCB-3A94-98C3-81F4794FEC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44040" y="4406945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179D1B5-46B9-9EB1-E3A1-6F8F1CCE74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58440" y="4415808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FC7B6D3-3175-6C11-4380-1C6CED06C2D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2840" y="3036156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5880D6D5-0F7B-36AB-B181-1CC94A9F6BE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28390" y="2126806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A41F6B5-A9E4-4A8D-AC5A-987ECCB15B0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01240" y="2121756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17F05BD4-A0D3-CE16-5F25-B88B4F66BA1D}"/>
                </a:ext>
              </a:extLst>
            </p:cNvPr>
            <p:cNvCxnSpPr>
              <a:stCxn id="21" idx="2"/>
              <a:endCxn id="7" idx="3"/>
            </p:cNvCxnSpPr>
            <p:nvPr/>
          </p:nvCxnSpPr>
          <p:spPr>
            <a:xfrm flipH="1">
              <a:off x="2744040" y="2350356"/>
              <a:ext cx="4572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48CD9AF-F063-0432-88DF-C178D8330310}"/>
                </a:ext>
              </a:extLst>
            </p:cNvPr>
            <p:cNvCxnSpPr>
              <a:stCxn id="19" idx="2"/>
              <a:endCxn id="11" idx="3"/>
            </p:cNvCxnSpPr>
            <p:nvPr/>
          </p:nvCxnSpPr>
          <p:spPr>
            <a:xfrm flipH="1">
              <a:off x="4571190" y="2355406"/>
              <a:ext cx="457200" cy="1619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B8451A9-9EB5-0EA1-29AA-1802BB4EA34D}"/>
                </a:ext>
              </a:extLst>
            </p:cNvPr>
            <p:cNvCxnSpPr>
              <a:stCxn id="9" idx="0"/>
            </p:cNvCxnSpPr>
            <p:nvPr/>
          </p:nvCxnSpPr>
          <p:spPr>
            <a:xfrm flipV="1">
              <a:off x="2972640" y="2350356"/>
              <a:ext cx="0" cy="6858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D3DCD7E-B969-ABEA-F1D5-F4AFB5370D0D}"/>
                </a:ext>
              </a:extLst>
            </p:cNvPr>
            <p:cNvCxnSpPr>
              <a:stCxn id="17" idx="0"/>
            </p:cNvCxnSpPr>
            <p:nvPr/>
          </p:nvCxnSpPr>
          <p:spPr>
            <a:xfrm flipV="1">
              <a:off x="4801440" y="2350356"/>
              <a:ext cx="0" cy="6858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F20064A-C2F9-2B1C-E6AC-01285CD68C09}"/>
                </a:ext>
              </a:extLst>
            </p:cNvPr>
            <p:cNvCxnSpPr>
              <a:stCxn id="17" idx="2"/>
              <a:endCxn id="9" idx="3"/>
            </p:cNvCxnSpPr>
            <p:nvPr/>
          </p:nvCxnSpPr>
          <p:spPr>
            <a:xfrm flipH="1">
              <a:off x="3201240" y="3264756"/>
              <a:ext cx="13716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5CFE2E2-3EDE-DC0E-5427-9276F2525503}"/>
                </a:ext>
              </a:extLst>
            </p:cNvPr>
            <p:cNvCxnSpPr>
              <a:stCxn id="15" idx="0"/>
            </p:cNvCxnSpPr>
            <p:nvPr/>
          </p:nvCxnSpPr>
          <p:spPr>
            <a:xfrm flipV="1">
              <a:off x="3887040" y="3264756"/>
              <a:ext cx="0" cy="1151052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C713F69-908B-9CCF-BD5A-0D11EA6E49A0}"/>
                </a:ext>
              </a:extLst>
            </p:cNvPr>
            <p:cNvCxnSpPr/>
            <p:nvPr/>
          </p:nvCxnSpPr>
          <p:spPr>
            <a:xfrm flipH="1">
              <a:off x="2972640" y="3951276"/>
              <a:ext cx="18288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6237139-C64A-3B16-896E-6C9FCF658337}"/>
                </a:ext>
              </a:extLst>
            </p:cNvPr>
            <p:cNvCxnSpPr>
              <a:endCxn id="13" idx="0"/>
            </p:cNvCxnSpPr>
            <p:nvPr/>
          </p:nvCxnSpPr>
          <p:spPr>
            <a:xfrm>
              <a:off x="2972640" y="3951276"/>
              <a:ext cx="0" cy="455669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13E6F68-E289-FAE3-F17D-274B887EA97E}"/>
                </a:ext>
              </a:extLst>
            </p:cNvPr>
            <p:cNvCxnSpPr/>
            <p:nvPr/>
          </p:nvCxnSpPr>
          <p:spPr>
            <a:xfrm>
              <a:off x="4799790" y="3951276"/>
              <a:ext cx="0" cy="46845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96A409A-1556-926B-2D90-593E16424A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1190" y="4429700"/>
              <a:ext cx="457200" cy="4572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B1CF3DA5-707B-9CE6-7C5F-4788380144C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99990" y="5800489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D6770793-CB9F-843C-FBD1-2080067C12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99990" y="4429700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D023520-273B-A097-7A73-84B11FD95350}"/>
                </a:ext>
              </a:extLst>
            </p:cNvPr>
            <p:cNvCxnSpPr>
              <a:stCxn id="33" idx="2"/>
              <a:endCxn id="31" idx="3"/>
            </p:cNvCxnSpPr>
            <p:nvPr/>
          </p:nvCxnSpPr>
          <p:spPr>
            <a:xfrm flipH="1">
              <a:off x="5028390" y="4658300"/>
              <a:ext cx="13716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A27A8E9-A276-6400-043C-4204B906CCE4}"/>
                </a:ext>
              </a:extLst>
            </p:cNvPr>
            <p:cNvCxnSpPr>
              <a:stCxn id="39" idx="0"/>
            </p:cNvCxnSpPr>
            <p:nvPr/>
          </p:nvCxnSpPr>
          <p:spPr>
            <a:xfrm flipV="1">
              <a:off x="5714190" y="4658300"/>
              <a:ext cx="0" cy="1151052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F67ABE2-0C13-6E5F-7965-49F43AD299B5}"/>
                </a:ext>
              </a:extLst>
            </p:cNvPr>
            <p:cNvCxnSpPr/>
            <p:nvPr/>
          </p:nvCxnSpPr>
          <p:spPr>
            <a:xfrm flipH="1">
              <a:off x="4799790" y="5344820"/>
              <a:ext cx="18288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F3A10-7895-7AF1-A41F-742950DD4A83}"/>
                </a:ext>
              </a:extLst>
            </p:cNvPr>
            <p:cNvCxnSpPr/>
            <p:nvPr/>
          </p:nvCxnSpPr>
          <p:spPr>
            <a:xfrm>
              <a:off x="4799790" y="5344820"/>
              <a:ext cx="0" cy="455669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43FE7B8E-C9AA-87EE-C34C-A98B1D5E3A5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1190" y="5800489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239BB436-07C9-4BE4-BD7D-C14F7D57AFF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485590" y="5809352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D302AC7-98FD-5643-C4E8-9A5DA462198D}"/>
                </a:ext>
              </a:extLst>
            </p:cNvPr>
            <p:cNvCxnSpPr>
              <a:endCxn id="32" idx="0"/>
            </p:cNvCxnSpPr>
            <p:nvPr/>
          </p:nvCxnSpPr>
          <p:spPr>
            <a:xfrm>
              <a:off x="6628590" y="5344820"/>
              <a:ext cx="0" cy="455669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09F0B69-A1F2-5676-F62C-29EBC5888FD8}"/>
                </a:ext>
              </a:extLst>
            </p:cNvPr>
            <p:cNvSpPr txBox="1"/>
            <p:nvPr/>
          </p:nvSpPr>
          <p:spPr>
            <a:xfrm>
              <a:off x="2619380" y="4883214"/>
              <a:ext cx="7065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sibling1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17B6B3A-646F-8D4C-05F0-559D67C5BCC4}"/>
                </a:ext>
              </a:extLst>
            </p:cNvPr>
            <p:cNvSpPr txBox="1"/>
            <p:nvPr/>
          </p:nvSpPr>
          <p:spPr>
            <a:xfrm>
              <a:off x="3533780" y="4886900"/>
              <a:ext cx="7065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sibling2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2A14988-C565-99F5-6C71-B964B56096A9}"/>
                </a:ext>
              </a:extLst>
            </p:cNvPr>
            <p:cNvSpPr txBox="1"/>
            <p:nvPr/>
          </p:nvSpPr>
          <p:spPr>
            <a:xfrm>
              <a:off x="4446530" y="4886900"/>
              <a:ext cx="7062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missing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F5D773F-CB94-1E19-76CB-EDDCE289164C}"/>
                </a:ext>
              </a:extLst>
            </p:cNvPr>
            <p:cNvSpPr txBox="1"/>
            <p:nvPr/>
          </p:nvSpPr>
          <p:spPr>
            <a:xfrm>
              <a:off x="6288142" y="4886900"/>
              <a:ext cx="6808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spouse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D898D057-9AE5-3FB5-3DF2-B78CE6356648}"/>
                </a:ext>
              </a:extLst>
            </p:cNvPr>
            <p:cNvSpPr txBox="1"/>
            <p:nvPr/>
          </p:nvSpPr>
          <p:spPr>
            <a:xfrm>
              <a:off x="4506418" y="6260245"/>
              <a:ext cx="5867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child1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0413F2B9-2F64-4AF3-8D3D-B1E011977C88}"/>
                </a:ext>
              </a:extLst>
            </p:cNvPr>
            <p:cNvSpPr txBox="1"/>
            <p:nvPr/>
          </p:nvSpPr>
          <p:spPr>
            <a:xfrm>
              <a:off x="5420818" y="6260245"/>
              <a:ext cx="5867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child2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6FE4454-DADB-C5D7-3AA1-3AB4B7FA5BF1}"/>
                </a:ext>
              </a:extLst>
            </p:cNvPr>
            <p:cNvSpPr txBox="1"/>
            <p:nvPr/>
          </p:nvSpPr>
          <p:spPr>
            <a:xfrm>
              <a:off x="6335218" y="6257689"/>
              <a:ext cx="5867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child3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1A0D445C-7044-5614-9715-94F9C2A3CA9E}"/>
                </a:ext>
              </a:extLst>
            </p:cNvPr>
            <p:cNvSpPr txBox="1"/>
            <p:nvPr/>
          </p:nvSpPr>
          <p:spPr>
            <a:xfrm>
              <a:off x="2681534" y="3493356"/>
              <a:ext cx="5822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father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1E97E77-595B-E900-2F4D-7F28FC09A98A}"/>
                </a:ext>
              </a:extLst>
            </p:cNvPr>
            <p:cNvSpPr txBox="1"/>
            <p:nvPr/>
          </p:nvSpPr>
          <p:spPr>
            <a:xfrm>
              <a:off x="4467983" y="3493356"/>
              <a:ext cx="6636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mother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6830C5D4-2732-C981-4FF2-C75BE8BAE8DE}"/>
                </a:ext>
              </a:extLst>
            </p:cNvPr>
            <p:cNvSpPr txBox="1"/>
            <p:nvPr/>
          </p:nvSpPr>
          <p:spPr>
            <a:xfrm>
              <a:off x="1992834" y="1690442"/>
              <a:ext cx="9685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latin typeface="Arial"/>
                  <a:cs typeface="Arial"/>
                </a:rPr>
                <a:t>paternal</a:t>
              </a:r>
            </a:p>
            <a:p>
              <a:pPr algn="ctr"/>
              <a:r>
                <a:rPr lang="en-US" sz="1200" dirty="0">
                  <a:latin typeface="Arial"/>
                  <a:cs typeface="Arial"/>
                </a:rPr>
                <a:t>grandfather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5DBC5AAE-5A9C-802E-5C34-D033C72D0DB6}"/>
                </a:ext>
              </a:extLst>
            </p:cNvPr>
            <p:cNvSpPr txBox="1"/>
            <p:nvPr/>
          </p:nvSpPr>
          <p:spPr>
            <a:xfrm>
              <a:off x="3755630" y="1690442"/>
              <a:ext cx="11508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/>
                  <a:cs typeface="Arial"/>
                </a:rPr>
                <a:t>maternal grandfather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C86B488-1889-3445-D06B-61466EE9D62D}"/>
                </a:ext>
              </a:extLst>
            </p:cNvPr>
            <p:cNvSpPr txBox="1"/>
            <p:nvPr/>
          </p:nvSpPr>
          <p:spPr>
            <a:xfrm>
              <a:off x="2891822" y="1690442"/>
              <a:ext cx="10534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latin typeface="Arial"/>
                  <a:cs typeface="Arial"/>
                </a:rPr>
                <a:t>paternal</a:t>
              </a:r>
            </a:p>
            <a:p>
              <a:pPr algn="ctr"/>
              <a:r>
                <a:rPr lang="en-US" sz="1200" dirty="0">
                  <a:latin typeface="Arial"/>
                  <a:cs typeface="Arial"/>
                </a:rPr>
                <a:t>grandmother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9437E729-9E6B-5698-B2D4-B899E0A38D82}"/>
                </a:ext>
              </a:extLst>
            </p:cNvPr>
            <p:cNvSpPr txBox="1"/>
            <p:nvPr/>
          </p:nvSpPr>
          <p:spPr>
            <a:xfrm>
              <a:off x="4689410" y="1690442"/>
              <a:ext cx="11508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/>
                  <a:cs typeface="Arial"/>
                </a:rPr>
                <a:t>maternal grandmother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1874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9143999" cy="1193057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6086480" cy="1193057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4" cy="1193057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198075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796" y="208846"/>
            <a:ext cx="7709162" cy="7752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Crime Lab – No Results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A2F651B-07DB-608B-F9BE-76E4B4950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350783"/>
              </p:ext>
            </p:extLst>
          </p:nvPr>
        </p:nvGraphicFramePr>
        <p:xfrm>
          <a:off x="912800" y="2453573"/>
          <a:ext cx="3069021" cy="14294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4903">
                  <a:extLst>
                    <a:ext uri="{9D8B030D-6E8A-4147-A177-3AD203B41FA5}">
                      <a16:colId xmlns:a16="http://schemas.microsoft.com/office/drawing/2014/main" val="1928781577"/>
                    </a:ext>
                  </a:extLst>
                </a:gridCol>
                <a:gridCol w="1252059">
                  <a:extLst>
                    <a:ext uri="{9D8B030D-6E8A-4147-A177-3AD203B41FA5}">
                      <a16:colId xmlns:a16="http://schemas.microsoft.com/office/drawing/2014/main" val="1876433449"/>
                    </a:ext>
                  </a:extLst>
                </a:gridCol>
                <a:gridCol w="1252059">
                  <a:extLst>
                    <a:ext uri="{9D8B030D-6E8A-4147-A177-3AD203B41FA5}">
                      <a16:colId xmlns:a16="http://schemas.microsoft.com/office/drawing/2014/main" val="3514142383"/>
                    </a:ext>
                  </a:extLst>
                </a:gridCol>
              </a:tblGrid>
              <a:tr h="51500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669847"/>
                  </a:ext>
                </a:extLst>
              </a:tr>
              <a:tr h="4552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471688"/>
                  </a:ext>
                </a:extLst>
              </a:tr>
              <a:tr h="4552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11 12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794112"/>
                  </a:ext>
                </a:extLst>
              </a:tr>
            </a:tbl>
          </a:graphicData>
        </a:graphic>
      </p:graphicFrame>
      <p:sp>
        <p:nvSpPr>
          <p:cNvPr id="7" name="Down Arrow 6">
            <a:extLst>
              <a:ext uri="{FF2B5EF4-FFF2-40B4-BE49-F238E27FC236}">
                <a16:creationId xmlns:a16="http://schemas.microsoft.com/office/drawing/2014/main" id="{5D980F65-D371-857B-6EFF-0838E7A9B939}"/>
              </a:ext>
            </a:extLst>
          </p:cNvPr>
          <p:cNvSpPr/>
          <p:nvPr/>
        </p:nvSpPr>
        <p:spPr bwMode="auto">
          <a:xfrm rot="18277381">
            <a:off x="2163531" y="2791009"/>
            <a:ext cx="789432" cy="978408"/>
          </a:xfrm>
          <a:prstGeom prst="downArrow">
            <a:avLst/>
          </a:prstGeom>
          <a:solidFill>
            <a:srgbClr val="ED7D31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584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9143999" cy="1193057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6086480" cy="1193057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4" cy="1193057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198075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796" y="208846"/>
            <a:ext cx="7709162" cy="7752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Crime Lab – No Results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A2F651B-07DB-608B-F9BE-76E4B4950AE2}"/>
              </a:ext>
            </a:extLst>
          </p:cNvPr>
          <p:cNvGraphicFramePr>
            <a:graphicFrameLocks noGrp="1"/>
          </p:cNvGraphicFramePr>
          <p:nvPr/>
        </p:nvGraphicFramePr>
        <p:xfrm>
          <a:off x="912800" y="2453573"/>
          <a:ext cx="3069021" cy="14294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4903">
                  <a:extLst>
                    <a:ext uri="{9D8B030D-6E8A-4147-A177-3AD203B41FA5}">
                      <a16:colId xmlns:a16="http://schemas.microsoft.com/office/drawing/2014/main" val="1928781577"/>
                    </a:ext>
                  </a:extLst>
                </a:gridCol>
                <a:gridCol w="1252059">
                  <a:extLst>
                    <a:ext uri="{9D8B030D-6E8A-4147-A177-3AD203B41FA5}">
                      <a16:colId xmlns:a16="http://schemas.microsoft.com/office/drawing/2014/main" val="1876433449"/>
                    </a:ext>
                  </a:extLst>
                </a:gridCol>
                <a:gridCol w="1252059">
                  <a:extLst>
                    <a:ext uri="{9D8B030D-6E8A-4147-A177-3AD203B41FA5}">
                      <a16:colId xmlns:a16="http://schemas.microsoft.com/office/drawing/2014/main" val="3514142383"/>
                    </a:ext>
                  </a:extLst>
                </a:gridCol>
              </a:tblGrid>
              <a:tr h="51500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669847"/>
                  </a:ext>
                </a:extLst>
              </a:tr>
              <a:tr h="4552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471688"/>
                  </a:ext>
                </a:extLst>
              </a:tr>
              <a:tr h="4552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11 12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794112"/>
                  </a:ext>
                </a:extLst>
              </a:tr>
            </a:tbl>
          </a:graphicData>
        </a:graphic>
      </p:graphicFrame>
      <p:sp>
        <p:nvSpPr>
          <p:cNvPr id="7" name="Down Arrow 6">
            <a:extLst>
              <a:ext uri="{FF2B5EF4-FFF2-40B4-BE49-F238E27FC236}">
                <a16:creationId xmlns:a16="http://schemas.microsoft.com/office/drawing/2014/main" id="{5D980F65-D371-857B-6EFF-0838E7A9B939}"/>
              </a:ext>
            </a:extLst>
          </p:cNvPr>
          <p:cNvSpPr/>
          <p:nvPr/>
        </p:nvSpPr>
        <p:spPr bwMode="auto">
          <a:xfrm rot="18277381">
            <a:off x="2163531" y="2791009"/>
            <a:ext cx="789432" cy="978408"/>
          </a:xfrm>
          <a:prstGeom prst="downArrow">
            <a:avLst/>
          </a:prstGeom>
          <a:solidFill>
            <a:srgbClr val="ED7D31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3D97B708-4974-9BD8-BE65-C07549DF2084}"/>
              </a:ext>
            </a:extLst>
          </p:cNvPr>
          <p:cNvGraphicFramePr>
            <a:graphicFrameLocks noGrp="1"/>
          </p:cNvGraphicFramePr>
          <p:nvPr/>
        </p:nvGraphicFramePr>
        <p:xfrm>
          <a:off x="5162180" y="2447114"/>
          <a:ext cx="3069021" cy="14294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4903">
                  <a:extLst>
                    <a:ext uri="{9D8B030D-6E8A-4147-A177-3AD203B41FA5}">
                      <a16:colId xmlns:a16="http://schemas.microsoft.com/office/drawing/2014/main" val="1928781577"/>
                    </a:ext>
                  </a:extLst>
                </a:gridCol>
                <a:gridCol w="1252059">
                  <a:extLst>
                    <a:ext uri="{9D8B030D-6E8A-4147-A177-3AD203B41FA5}">
                      <a16:colId xmlns:a16="http://schemas.microsoft.com/office/drawing/2014/main" val="1876433449"/>
                    </a:ext>
                  </a:extLst>
                </a:gridCol>
                <a:gridCol w="1252059">
                  <a:extLst>
                    <a:ext uri="{9D8B030D-6E8A-4147-A177-3AD203B41FA5}">
                      <a16:colId xmlns:a16="http://schemas.microsoft.com/office/drawing/2014/main" val="3514142383"/>
                    </a:ext>
                  </a:extLst>
                </a:gridCol>
              </a:tblGrid>
              <a:tr h="51500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669847"/>
                  </a:ext>
                </a:extLst>
              </a:tr>
              <a:tr h="4552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471688"/>
                  </a:ext>
                </a:extLst>
              </a:tr>
              <a:tr h="4552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11 12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794112"/>
                  </a:ext>
                </a:extLst>
              </a:tr>
            </a:tbl>
          </a:graphicData>
        </a:graphic>
      </p:graphicFrame>
      <p:sp>
        <p:nvSpPr>
          <p:cNvPr id="13" name="Down Arrow 12">
            <a:extLst>
              <a:ext uri="{FF2B5EF4-FFF2-40B4-BE49-F238E27FC236}">
                <a16:creationId xmlns:a16="http://schemas.microsoft.com/office/drawing/2014/main" id="{2A201A21-8F50-D01D-E07B-EBD44B79FEA0}"/>
              </a:ext>
            </a:extLst>
          </p:cNvPr>
          <p:cNvSpPr/>
          <p:nvPr/>
        </p:nvSpPr>
        <p:spPr bwMode="auto">
          <a:xfrm rot="7578170">
            <a:off x="6351639" y="2732133"/>
            <a:ext cx="789432" cy="978408"/>
          </a:xfrm>
          <a:prstGeom prst="downArrow">
            <a:avLst/>
          </a:prstGeom>
          <a:solidFill>
            <a:srgbClr val="ED7D31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251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9143999" cy="1193057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6086480" cy="1193057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4" cy="1193057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198075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796" y="208846"/>
            <a:ext cx="7709162" cy="7752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TrueAllele Approach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9EA04-AC20-98D9-D41D-8C07B9E03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565" y="1643107"/>
            <a:ext cx="3369623" cy="27625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Computer automation: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Reference genotypes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Kinship genotypes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Comparison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Match Statistics</a:t>
            </a:r>
          </a:p>
        </p:txBody>
      </p:sp>
    </p:spTree>
    <p:extLst>
      <p:ext uri="{BB962C8B-B14F-4D97-AF65-F5344CB8AC3E}">
        <p14:creationId xmlns:p14="http://schemas.microsoft.com/office/powerpoint/2010/main" val="241912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57F4C278-FB78-FA44-A044-D733845341F0}" vid="{23EBC24D-9D95-474D-9687-5503B89CD7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520</Words>
  <Application>Microsoft Macintosh PowerPoint</Application>
  <PresentationFormat>On-screen Show (16:9)</PresentationFormat>
  <Paragraphs>338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ArialMT</vt:lpstr>
      <vt:lpstr>Calibri</vt:lpstr>
      <vt:lpstr>Calibri Light</vt:lpstr>
      <vt:lpstr>Office Theme</vt:lpstr>
      <vt:lpstr>Identifying Victim Remains Using Kinship Genotype Inference</vt:lpstr>
      <vt:lpstr>Bus Crash</vt:lpstr>
      <vt:lpstr>Victim Remains</vt:lpstr>
      <vt:lpstr>Relatives of Missing People</vt:lpstr>
      <vt:lpstr>Task: Find DNA Matches</vt:lpstr>
      <vt:lpstr>Kinship Relations</vt:lpstr>
      <vt:lpstr>Crime Lab – No Results</vt:lpstr>
      <vt:lpstr>Crime Lab – No Results</vt:lpstr>
      <vt:lpstr>The TrueAllele Approach</vt:lpstr>
      <vt:lpstr>Genotype Matching</vt:lpstr>
      <vt:lpstr>Identification Results</vt:lpstr>
      <vt:lpstr>Matches TrueAllele Found</vt:lpstr>
      <vt:lpstr>Matches TrueAllele Found</vt:lpstr>
      <vt:lpstr>You Can Solve it Too</vt:lpstr>
      <vt:lpstr>Student Exercise</vt:lpstr>
      <vt:lpstr>Student Exercise</vt:lpstr>
      <vt:lpstr>Conclusions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Cybergenetics Presentation Template</dc:title>
  <dc:subject/>
  <dc:creator>Bill Allan</dc:creator>
  <cp:keywords/>
  <dc:description/>
  <cp:lastModifiedBy>Bill Allan</cp:lastModifiedBy>
  <cp:revision>10</cp:revision>
  <dcterms:created xsi:type="dcterms:W3CDTF">2023-01-17T16:09:29Z</dcterms:created>
  <dcterms:modified xsi:type="dcterms:W3CDTF">2023-02-10T15:10:14Z</dcterms:modified>
  <cp:category/>
</cp:coreProperties>
</file>