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82" r:id="rId3"/>
    <p:sldId id="290" r:id="rId4"/>
    <p:sldId id="303" r:id="rId5"/>
    <p:sldId id="302" r:id="rId6"/>
    <p:sldId id="281" r:id="rId7"/>
    <p:sldId id="301" r:id="rId8"/>
    <p:sldId id="304" r:id="rId9"/>
    <p:sldId id="285" r:id="rId10"/>
    <p:sldId id="289" r:id="rId11"/>
    <p:sldId id="294" r:id="rId12"/>
    <p:sldId id="305" r:id="rId13"/>
    <p:sldId id="306" r:id="rId14"/>
    <p:sldId id="307" r:id="rId15"/>
    <p:sldId id="295" r:id="rId16"/>
    <p:sldId id="308" r:id="rId17"/>
    <p:sldId id="296" r:id="rId18"/>
  </p:sldIdLst>
  <p:sldSz cx="9144000" cy="5143500" type="screen16x9"/>
  <p:notesSz cx="6858000" cy="9144000"/>
  <p:defaultTextStyle>
    <a:defPPr>
      <a:defRPr lang="en-US"/>
    </a:defPPr>
    <a:lvl1pPr marL="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135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7D31"/>
    <a:srgbClr val="F1C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BDBED569-4797-4DF1-A0F4-6AAB3CD982D8}" styleName="Light Style 3 - Accent 5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8A107856-5554-42FB-B03E-39F5DBC370BA}" styleName="Medium Style 4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2"/>
              </a:solidFill>
            </a:ln>
          </a:top>
        </a:tcBdr>
        <a:fill>
          <a:solidFill>
            <a:schemeClr val="accent2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2">
              <a:tint val="20000"/>
            </a:schemeClr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FECB4D8-DB02-4DC6-A0A2-4F2EBAE1DC90}" styleName="Medium Style 1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3">
              <a:tint val="20000"/>
            </a:schemeClr>
          </a:solidFill>
        </a:fill>
      </a:tcStyle>
    </a:band1H>
    <a:band1V>
      <a:tcStyle>
        <a:tcBdr/>
        <a:fill>
          <a:solidFill>
            <a:schemeClr val="accent3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43"/>
    <p:restoredTop sz="95781"/>
  </p:normalViewPr>
  <p:slideViewPr>
    <p:cSldViewPr snapToGrid="0" snapToObjects="1">
      <p:cViewPr varScale="1">
        <p:scale>
          <a:sx n="171" d="100"/>
          <a:sy n="171" d="100"/>
        </p:scale>
        <p:origin x="61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F8BC730-4391-4F44-901B-76CDAE30B46A}" type="datetimeFigureOut">
              <a:rPr lang="en-US" smtClean="0"/>
              <a:t>2/10/23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7C388-6337-3245-BDAD-8B14AE4AC9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7473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1pPr>
    <a:lvl2pPr marL="3429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2pPr>
    <a:lvl3pPr marL="6858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3pPr>
    <a:lvl4pPr marL="10287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4pPr>
    <a:lvl5pPr marL="13716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6C5734-0372-0EF7-F3D3-DC587E8E5B0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841772"/>
            <a:ext cx="6858000" cy="17907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08FFFA-A635-0AD3-43E6-2ADE0D2D6C5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2701528"/>
            <a:ext cx="6858000" cy="124182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7A081C-25DC-58B1-66C9-2C9BF3BD08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7656E4-4EAF-21F8-8A67-4521D80683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6041B0-2A12-29D3-89C1-2E5DA910B8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84449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47AD7-471D-915B-8F7F-AAEE443FDE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FE419F3-C72E-C1DC-1B1A-AA5924ADF4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6F553C-CCBA-2643-CA1E-687D2375E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E387EE2-A9B9-4F9C-292F-E339A44200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6E2757-86B4-2F52-BEE3-9A6A350C1E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44582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96AA16A-1491-2C51-49BF-4AD5BA862D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543675" y="273844"/>
            <a:ext cx="1971675" cy="4358879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434017C-9BC9-0414-6881-551F96B121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628650" y="273844"/>
            <a:ext cx="5800725" cy="435887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0357F89-A20F-2530-2028-035015DDF1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6E6A17-A89A-48A3-AC62-F940B404A2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154FC1-28F9-297F-C1A6-48F13E385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79463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5AFB6-D30C-0E79-40EC-2102F0263C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E665CB-DED4-1350-DA29-86D76CA021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152BEED-2E23-B7E7-45C0-279563050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04D65A8-8C91-C06F-5ECD-ACE0F182FF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043436-D199-F2A4-C357-B0D275863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34535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2BFA3-1E61-558D-2E48-5FE2A03FD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282304"/>
            <a:ext cx="7886700" cy="2139553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622328F-C2FB-06BC-F35D-C903A3382E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3442098"/>
            <a:ext cx="7886700" cy="1125140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858908-7C1C-4F6F-72BE-DEE4DDB94A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3755F4-A749-C2C1-8953-83C5247302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ADAD68-0274-4FE2-9CC0-745A002DE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11225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1399C8-EF76-23ED-B578-1CE07742E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9C87D1-3EA3-0DB8-4949-310790D3585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286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00D5DF-FCE5-FDC7-6D43-98DE8322E62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29150" y="1369219"/>
            <a:ext cx="3886200" cy="326350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B278EA-0F2B-1509-865B-B19A04B806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127AEEC-BCBB-684B-3CAD-977781387B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46E1ABC-2720-85D8-B6FA-4088BC14A0C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64692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76CA78-E875-7110-1095-AFD8D58C8B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273844"/>
            <a:ext cx="7886700" cy="994172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2779E-7C47-F039-810D-D8C09291E35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9842" y="1260872"/>
            <a:ext cx="3868340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EFD4D63-75E8-B72A-9FC9-E658A4283E7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29842" y="1878806"/>
            <a:ext cx="3868340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63E153D-E6B3-CC6C-1FE5-E02C5493B71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260872"/>
            <a:ext cx="3887391" cy="617934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73AD985-4D89-83C5-C0CD-C4EF201B18B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1878806"/>
            <a:ext cx="3887391" cy="276344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FB9C479-039B-1C05-40DC-36073EEDC0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DAD6C9B-EF17-469E-7B8A-3A611BBB76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4D4EE4E-6DDA-3CED-A6D4-0BD03AC77B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5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B6546E-C377-0BB9-664F-1636A9C983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1E4B609-D31D-C330-6C06-3B4460AF50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103778D-B91A-D10E-C343-6AD91EAE7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510A9C-3C5F-4535-B635-4422B03E81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7420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8B99F9-0BE4-EFB1-BAE3-124ADEB0A9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C3F4211-786A-D800-11D8-B80BFFFAF5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D2BD8B4-0253-D443-D46B-CB6078E71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60604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7740D0-1E0C-AB13-3E82-E8DE9D6C80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361F8-3098-426A-0B5E-AA4FD4659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94D836-1F3C-4BBA-056B-5E5500E104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6C13E19-FC89-F2EE-2374-934EBCCB5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FE0702-8A45-43C2-2484-FCB8CC6B28A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2B7E036-4AC0-A117-7A0C-7344BC416A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6386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383971-824B-C022-A2AC-C1569C37BA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9841" y="342900"/>
            <a:ext cx="2949178" cy="120015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FDF5F29-6DCD-AC23-06A4-8C434DA6962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391" y="740569"/>
            <a:ext cx="4629150" cy="3655219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2371F4-EA8B-829A-680D-A3B6C40A944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29841" y="1543050"/>
            <a:ext cx="2949178" cy="2858691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3CC5C69-E6B7-42D9-7007-FC1C59C45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7A5D7F7-B2D8-F4F8-6C82-5A1AF2F6E3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548776-0F52-CDD9-318E-940C734D0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38735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C3F8A4-1F2B-58B2-1461-8CB038164D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273844"/>
            <a:ext cx="7886700" cy="99417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13AA5-9330-E028-BF05-0B0F5F641FE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8650" y="1369219"/>
            <a:ext cx="7886700" cy="326350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0AA7D1-56F8-9C40-21AE-C18BEAF2E2D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286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4AF19-41A4-1F4B-AAFC-5233B914B061}" type="datetimeFigureOut">
              <a:rPr lang="en-US" smtClean="0"/>
              <a:t>2/10/23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8D02BC-3DE7-90D6-D8EE-0E10453E71E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028950" y="4767263"/>
            <a:ext cx="30861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8AA70-8160-6BFC-6055-546761C10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4767263"/>
            <a:ext cx="20574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9FD100-E135-1F41-876C-A0350F60869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32605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9" name="Rectangle 18">
            <a:extLst>
              <a:ext uri="{FF2B5EF4-FFF2-40B4-BE49-F238E27FC236}">
                <a16:creationId xmlns:a16="http://schemas.microsoft.com/office/drawing/2014/main" id="{6F5A5072-7B47-4D32-B52A-4EBBF590B8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9715DAF0-AE1B-46C9-8A6B-DB2AA05AB91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>
            <a:off x="-1" y="-17020"/>
            <a:ext cx="9143999" cy="3280597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rgbClr val="000000"/>
              </a:gs>
            </a:gsLst>
            <a:lin ang="15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6016219D-510E-4184-9090-6D5578A87B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2931540" y="-2948881"/>
            <a:ext cx="3280918" cy="9144000"/>
          </a:xfrm>
          <a:prstGeom prst="rect">
            <a:avLst/>
          </a:prstGeom>
          <a:gradFill>
            <a:gsLst>
              <a:gs pos="40000">
                <a:schemeClr val="accent1">
                  <a:alpha val="0"/>
                </a:schemeClr>
              </a:gs>
              <a:gs pos="100000">
                <a:schemeClr val="accent1">
                  <a:lumMod val="75000"/>
                  <a:alpha val="52000"/>
                </a:schemeClr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AFF4A713-7B75-4B21-90D7-5AB19547C72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3102522" y="-2777901"/>
            <a:ext cx="3280596" cy="8802359"/>
          </a:xfrm>
          <a:prstGeom prst="rect">
            <a:avLst/>
          </a:prstGeom>
          <a:gradFill>
            <a:gsLst>
              <a:gs pos="17000">
                <a:schemeClr val="accent1">
                  <a:alpha val="0"/>
                </a:schemeClr>
              </a:gs>
              <a:gs pos="100000">
                <a:srgbClr val="000000">
                  <a:alpha val="37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DC631C0B-6DA6-4E57-8231-CE32B3434A7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4" y="-17018"/>
            <a:ext cx="6406864" cy="3280595"/>
          </a:xfrm>
          <a:prstGeom prst="rect">
            <a:avLst/>
          </a:prstGeom>
          <a:gradFill>
            <a:gsLst>
              <a:gs pos="0">
                <a:schemeClr val="accent1">
                  <a:lumMod val="50000"/>
                  <a:alpha val="0"/>
                </a:schemeClr>
              </a:gs>
              <a:gs pos="100000">
                <a:srgbClr val="000000">
                  <a:alpha val="25000"/>
                </a:srgbClr>
              </a:gs>
            </a:gsLst>
            <a:lin ang="18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9" name="Freeform: Shape 28">
            <a:extLst>
              <a:ext uri="{FF2B5EF4-FFF2-40B4-BE49-F238E27FC236}">
                <a16:creationId xmlns:a16="http://schemas.microsoft.com/office/drawing/2014/main" id="{C29501E6-A978-4A61-9689-9085AF97A53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2508972">
            <a:off x="4459074" y="-774039"/>
            <a:ext cx="3742610" cy="3329348"/>
          </a:xfrm>
          <a:custGeom>
            <a:avLst/>
            <a:gdLst>
              <a:gd name="connsiteX0" fmla="*/ 4990147 w 4990147"/>
              <a:gd name="connsiteY0" fmla="*/ 2229378 h 4439131"/>
              <a:gd name="connsiteX1" fmla="*/ 917384 w 4990147"/>
              <a:gd name="connsiteY1" fmla="*/ 4439131 h 4439131"/>
              <a:gd name="connsiteX2" fmla="*/ 910814 w 4990147"/>
              <a:gd name="connsiteY2" fmla="*/ 4434219 h 4439131"/>
              <a:gd name="connsiteX3" fmla="*/ 0 w 4990147"/>
              <a:gd name="connsiteY3" fmla="*/ 2502877 h 4439131"/>
              <a:gd name="connsiteX4" fmla="*/ 2502877 w 4990147"/>
              <a:gd name="connsiteY4" fmla="*/ 0 h 4439131"/>
              <a:gd name="connsiteX5" fmla="*/ 4954904 w 4990147"/>
              <a:gd name="connsiteY5" fmla="*/ 1998460 h 44391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4990147" h="4439131">
                <a:moveTo>
                  <a:pt x="4990147" y="2229378"/>
                </a:moveTo>
                <a:lnTo>
                  <a:pt x="917384" y="4439131"/>
                </a:lnTo>
                <a:lnTo>
                  <a:pt x="910814" y="4434219"/>
                </a:lnTo>
                <a:cubicBezTo>
                  <a:pt x="354557" y="3975154"/>
                  <a:pt x="0" y="3280421"/>
                  <a:pt x="0" y="2502877"/>
                </a:cubicBezTo>
                <a:cubicBezTo>
                  <a:pt x="0" y="1120576"/>
                  <a:pt x="1120576" y="0"/>
                  <a:pt x="2502877" y="0"/>
                </a:cubicBezTo>
                <a:cubicBezTo>
                  <a:pt x="3712390" y="0"/>
                  <a:pt x="4721520" y="857941"/>
                  <a:pt x="4954904" y="1998460"/>
                </a:cubicBezTo>
                <a:close/>
              </a:path>
            </a:pathLst>
          </a:custGeom>
          <a:gradFill>
            <a:gsLst>
              <a:gs pos="0">
                <a:schemeClr val="accent1">
                  <a:alpha val="22000"/>
                </a:schemeClr>
              </a:gs>
              <a:gs pos="87000">
                <a:schemeClr val="accent1">
                  <a:lumMod val="60000"/>
                  <a:lumOff val="40000"/>
                  <a:alpha val="2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94AE743-DAB5-60EC-D88C-02BBDDA553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09816" y="186067"/>
            <a:ext cx="8324363" cy="2010001"/>
          </a:xfrm>
        </p:spPr>
        <p:txBody>
          <a:bodyPr anchor="b">
            <a:normAutofit/>
          </a:bodyPr>
          <a:lstStyle/>
          <a:p>
            <a:r>
              <a:rPr lang="en-US" altLang="en-US" sz="4000" b="1" dirty="0">
                <a:solidFill>
                  <a:schemeClr val="bg1"/>
                </a:solidFill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Identifying Victim Remains Using Kinship Genotype Inference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9" name="Picture 8" descr="A close-up of a logo&#10;&#10;Description automatically generated with low confidence">
            <a:extLst>
              <a:ext uri="{FF2B5EF4-FFF2-40B4-BE49-F238E27FC236}">
                <a16:creationId xmlns:a16="http://schemas.microsoft.com/office/drawing/2014/main" id="{C71F0C48-3B53-A81F-A370-2E37F0015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967" y="4576694"/>
            <a:ext cx="2664870" cy="50300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B39E95F-4703-FE79-AB6A-7DB747344DEF}"/>
              </a:ext>
            </a:extLst>
          </p:cNvPr>
          <p:cNvSpPr txBox="1"/>
          <p:nvPr/>
        </p:nvSpPr>
        <p:spPr>
          <a:xfrm>
            <a:off x="2255691" y="2511374"/>
            <a:ext cx="463261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American Academy of Forensic Sciences Criminalistics Section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06E9818-FE4E-0B63-BF09-CE587B179D23}"/>
              </a:ext>
            </a:extLst>
          </p:cNvPr>
          <p:cNvSpPr txBox="1"/>
          <p:nvPr/>
        </p:nvSpPr>
        <p:spPr>
          <a:xfrm>
            <a:off x="2266609" y="3350866"/>
            <a:ext cx="4621696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February 2023</a:t>
            </a:r>
          </a:p>
          <a:p>
            <a:pPr algn="ctr"/>
            <a:r>
              <a:rPr lang="en-US" sz="1800" dirty="0">
                <a:latin typeface="Arial" panose="020B0604020202020204" pitchFamily="34" charset="0"/>
                <a:cs typeface="Arial" panose="020B0604020202020204" pitchFamily="34" charset="0"/>
              </a:rPr>
              <a:t>Orlando, FL</a:t>
            </a:r>
          </a:p>
          <a:p>
            <a:pPr algn="ctr"/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William Allan, MS</a:t>
            </a:r>
          </a:p>
          <a:p>
            <a:pPr algn="ctr"/>
            <a:r>
              <a:rPr lang="en-US" sz="1800" i="1" dirty="0">
                <a:latin typeface="Arial" panose="020B0604020202020204" pitchFamily="34" charset="0"/>
                <a:cs typeface="Arial" panose="020B0604020202020204" pitchFamily="34" charset="0"/>
              </a:rPr>
              <a:t>Mark Perlin, PhD, MD, PhD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ECFA255-97BE-6741-8033-73049DE6E400}"/>
              </a:ext>
            </a:extLst>
          </p:cNvPr>
          <p:cNvSpPr txBox="1"/>
          <p:nvPr/>
        </p:nvSpPr>
        <p:spPr>
          <a:xfrm>
            <a:off x="3600420" y="4925172"/>
            <a:ext cx="1943161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100" dirty="0">
                <a:latin typeface="Arial" panose="020B0604020202020204" pitchFamily="34" charset="0"/>
                <a:cs typeface="Arial" panose="020B0604020202020204" pitchFamily="34" charset="0"/>
              </a:rPr>
              <a:t>Cybergenetics © 2003-2023</a:t>
            </a:r>
          </a:p>
        </p:txBody>
      </p:sp>
    </p:spTree>
    <p:extLst>
      <p:ext uri="{BB962C8B-B14F-4D97-AF65-F5344CB8AC3E}">
        <p14:creationId xmlns:p14="http://schemas.microsoft.com/office/powerpoint/2010/main" val="22709652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800600"/>
            <a:ext cx="9144000" cy="34258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800599"/>
            <a:ext cx="6115049" cy="342579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9FF613DD-D8A6-8461-7CC9-F9E5ADFC5890}"/>
              </a:ext>
            </a:extLst>
          </p:cNvPr>
          <p:cNvGrpSpPr/>
          <p:nvPr/>
        </p:nvGrpSpPr>
        <p:grpSpPr>
          <a:xfrm>
            <a:off x="5986110" y="2113272"/>
            <a:ext cx="2609250" cy="2183992"/>
            <a:chOff x="2276447" y="2307223"/>
            <a:chExt cx="2748301" cy="2222308"/>
          </a:xfrm>
        </p:grpSpPr>
        <p:sp>
          <p:nvSpPr>
            <p:cNvPr id="6" name="Rectangle 5">
              <a:extLst>
                <a:ext uri="{FF2B5EF4-FFF2-40B4-BE49-F238E27FC236}">
                  <a16:creationId xmlns:a16="http://schemas.microsoft.com/office/drawing/2014/main" id="{AB2ADF8E-CA70-57A1-C391-22AF35B7AEB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476669" y="2307223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92AC5A78-0CEA-0442-794C-3A6522A76DC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305469" y="2307223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9DD2C6F2-CF8D-425E-8FD8-3D5698261B37}"/>
                </a:ext>
              </a:extLst>
            </p:cNvPr>
            <p:cNvCxnSpPr>
              <a:stCxn id="7" idx="2"/>
              <a:endCxn id="6" idx="3"/>
            </p:cNvCxnSpPr>
            <p:nvPr/>
          </p:nvCxnSpPr>
          <p:spPr>
            <a:xfrm flipH="1">
              <a:off x="2933869" y="2535823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1E4F5490-1B75-1C05-B335-63DA18EC9570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3619669" y="2535823"/>
              <a:ext cx="0" cy="115105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8289E42-021D-A798-E55F-8A55ACA8557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391069" y="3700767"/>
              <a:ext cx="457200" cy="457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TextBox 18">
              <a:extLst>
                <a:ext uri="{FF2B5EF4-FFF2-40B4-BE49-F238E27FC236}">
                  <a16:creationId xmlns:a16="http://schemas.microsoft.com/office/drawing/2014/main" id="{721B6A22-90C6-9897-5B5A-AB2AE918521C}"/>
                </a:ext>
              </a:extLst>
            </p:cNvPr>
            <p:cNvSpPr txBox="1"/>
            <p:nvPr/>
          </p:nvSpPr>
          <p:spPr>
            <a:xfrm>
              <a:off x="3092120" y="4129421"/>
              <a:ext cx="1055097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Arial"/>
                  <a:cs typeface="Arial"/>
                </a:rPr>
                <a:t>missing</a:t>
              </a:r>
            </a:p>
          </p:txBody>
        </p:sp>
        <p:sp>
          <p:nvSpPr>
            <p:cNvPr id="20" name="TextBox 19">
              <a:extLst>
                <a:ext uri="{FF2B5EF4-FFF2-40B4-BE49-F238E27FC236}">
                  <a16:creationId xmlns:a16="http://schemas.microsoft.com/office/drawing/2014/main" id="{286B8CC5-924A-1BE6-7322-77613C1D6DF4}"/>
                </a:ext>
              </a:extLst>
            </p:cNvPr>
            <p:cNvSpPr txBox="1"/>
            <p:nvPr/>
          </p:nvSpPr>
          <p:spPr>
            <a:xfrm>
              <a:off x="2276447" y="2737250"/>
              <a:ext cx="857643" cy="40693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dirty="0">
                  <a:solidFill>
                    <a:schemeClr val="bg1">
                      <a:lumMod val="65000"/>
                    </a:schemeClr>
                  </a:solidFill>
                  <a:latin typeface="Arial"/>
                  <a:cs typeface="Arial"/>
                </a:rPr>
                <a:t>father</a:t>
              </a:r>
            </a:p>
          </p:txBody>
        </p:sp>
        <p:sp>
          <p:nvSpPr>
            <p:cNvPr id="21" name="TextBox 20">
              <a:extLst>
                <a:ext uri="{FF2B5EF4-FFF2-40B4-BE49-F238E27FC236}">
                  <a16:creationId xmlns:a16="http://schemas.microsoft.com/office/drawing/2014/main" id="{C386D3D9-3553-190E-0555-6DE6588ECF4E}"/>
                </a:ext>
              </a:extLst>
            </p:cNvPr>
            <p:cNvSpPr txBox="1"/>
            <p:nvPr/>
          </p:nvSpPr>
          <p:spPr>
            <a:xfrm>
              <a:off x="4043389" y="2764423"/>
              <a:ext cx="981359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000" dirty="0">
                  <a:latin typeface="Arial"/>
                  <a:cs typeface="Arial"/>
                </a:rPr>
                <a:t>mother</a:t>
              </a:r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4A927000-0CD5-B090-2585-E73B53F80002}"/>
              </a:ext>
            </a:extLst>
          </p:cNvPr>
          <p:cNvSpPr txBox="1"/>
          <p:nvPr/>
        </p:nvSpPr>
        <p:spPr>
          <a:xfrm>
            <a:off x="6673735" y="1620103"/>
            <a:ext cx="117211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Family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AP2441C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itle 1">
            <a:extLst>
              <a:ext uri="{FF2B5EF4-FFF2-40B4-BE49-F238E27FC236}">
                <a16:creationId xmlns:a16="http://schemas.microsoft.com/office/drawing/2014/main" id="{D3188EB7-DB68-4AFA-FFD6-471B848EFB6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32161"/>
            <a:ext cx="7772400" cy="801189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Genotype Matching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18E38AA-2B13-6A3A-7EDB-1A57CA54064B}"/>
              </a:ext>
            </a:extLst>
          </p:cNvPr>
          <p:cNvSpPr txBox="1"/>
          <p:nvPr/>
        </p:nvSpPr>
        <p:spPr>
          <a:xfrm>
            <a:off x="966641" y="2558937"/>
            <a:ext cx="177067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800" b="1" dirty="0">
                <a:latin typeface="Arial" panose="020B0604020202020204" pitchFamily="34" charset="0"/>
                <a:cs typeface="Arial" panose="020B0604020202020204" pitchFamily="34" charset="0"/>
              </a:rPr>
              <a:t>Victim Remain</a:t>
            </a:r>
          </a:p>
          <a:p>
            <a:pPr algn="ctr"/>
            <a:r>
              <a:rPr lang="en-US" sz="18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AO0563E</a:t>
            </a:r>
            <a:endParaRPr lang="en-US" sz="1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Left-Right Arrow 24">
            <a:extLst>
              <a:ext uri="{FF2B5EF4-FFF2-40B4-BE49-F238E27FC236}">
                <a16:creationId xmlns:a16="http://schemas.microsoft.com/office/drawing/2014/main" id="{0E488A0D-7F18-AC0D-6488-61095B89F30B}"/>
              </a:ext>
            </a:extLst>
          </p:cNvPr>
          <p:cNvSpPr/>
          <p:nvPr/>
        </p:nvSpPr>
        <p:spPr bwMode="auto">
          <a:xfrm>
            <a:off x="3703959" y="2494102"/>
            <a:ext cx="1736082" cy="690917"/>
          </a:xfrm>
          <a:prstGeom prst="leftRightArrow">
            <a:avLst/>
          </a:prstGeom>
          <a:gradFill flip="none" rotWithShape="1">
            <a:gsLst>
              <a:gs pos="0">
                <a:schemeClr val="accent2">
                  <a:lumMod val="0"/>
                  <a:lumOff val="100000"/>
                </a:schemeClr>
              </a:gs>
              <a:gs pos="17000">
                <a:schemeClr val="accent2">
                  <a:lumMod val="0"/>
                  <a:lumOff val="100000"/>
                </a:schemeClr>
              </a:gs>
              <a:gs pos="84000">
                <a:schemeClr val="accent2">
                  <a:lumMod val="100000"/>
                </a:schemeClr>
              </a:gs>
            </a:gsLst>
            <a:path path="circle">
              <a:fillToRect l="50000" t="-80000" r="50000" b="18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6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3.36</a:t>
            </a:r>
          </a:p>
        </p:txBody>
      </p:sp>
    </p:spTree>
    <p:extLst>
      <p:ext uri="{BB962C8B-B14F-4D97-AF65-F5344CB8AC3E}">
        <p14:creationId xmlns:p14="http://schemas.microsoft.com/office/powerpoint/2010/main" val="364183406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97429" y="240506"/>
            <a:ext cx="8555616" cy="994172"/>
          </a:xfrm>
        </p:spPr>
        <p:txBody>
          <a:bodyPr>
            <a:normAutofit/>
          </a:bodyPr>
          <a:lstStyle/>
          <a:p>
            <a:pPr algn="ctr"/>
            <a:r>
              <a:rPr lang="en-US" sz="4100" b="1" dirty="0">
                <a:latin typeface="Arial" panose="020B0604020202020204" pitchFamily="34" charset="0"/>
                <a:cs typeface="Arial" panose="020B0604020202020204" pitchFamily="34" charset="0"/>
              </a:rPr>
              <a:t>Identification Results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E32B78-23DD-4E77-8B9C-7779E3BF20C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4593" cy="5143500"/>
          </a:xfrm>
          <a:prstGeom prst="rect">
            <a:avLst/>
          </a:prstGeom>
          <a:solidFill>
            <a:srgbClr val="4472C4"/>
          </a:solidFill>
          <a:ln w="12700" cap="flat" cmpd="sng" algn="ctr">
            <a:noFill/>
            <a:prstDash val="solid"/>
            <a:miter lim="800000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12" name="Content Placeholder 6">
            <a:extLst>
              <a:ext uri="{FF2B5EF4-FFF2-40B4-BE49-F238E27FC236}">
                <a16:creationId xmlns:a16="http://schemas.microsoft.com/office/drawing/2014/main" id="{7DAEFEA5-97D1-90CF-CB71-665642DF58A6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83491436"/>
              </p:ext>
            </p:extLst>
          </p:nvPr>
        </p:nvGraphicFramePr>
        <p:xfrm>
          <a:off x="627019" y="1097285"/>
          <a:ext cx="7889962" cy="3925193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076904">
                  <a:extLst>
                    <a:ext uri="{9D8B030D-6E8A-4147-A177-3AD203B41FA5}">
                      <a16:colId xmlns:a16="http://schemas.microsoft.com/office/drawing/2014/main" val="674506623"/>
                    </a:ext>
                  </a:extLst>
                </a:gridCol>
                <a:gridCol w="755775">
                  <a:extLst>
                    <a:ext uri="{9D8B030D-6E8A-4147-A177-3AD203B41FA5}">
                      <a16:colId xmlns:a16="http://schemas.microsoft.com/office/drawing/2014/main" val="220260878"/>
                    </a:ext>
                  </a:extLst>
                </a:gridCol>
                <a:gridCol w="755775">
                  <a:extLst>
                    <a:ext uri="{9D8B030D-6E8A-4147-A177-3AD203B41FA5}">
                      <a16:colId xmlns:a16="http://schemas.microsoft.com/office/drawing/2014/main" val="2744321068"/>
                    </a:ext>
                  </a:extLst>
                </a:gridCol>
                <a:gridCol w="755775">
                  <a:extLst>
                    <a:ext uri="{9D8B030D-6E8A-4147-A177-3AD203B41FA5}">
                      <a16:colId xmlns:a16="http://schemas.microsoft.com/office/drawing/2014/main" val="562213260"/>
                    </a:ext>
                  </a:extLst>
                </a:gridCol>
                <a:gridCol w="755775">
                  <a:extLst>
                    <a:ext uri="{9D8B030D-6E8A-4147-A177-3AD203B41FA5}">
                      <a16:colId xmlns:a16="http://schemas.microsoft.com/office/drawing/2014/main" val="1583823217"/>
                    </a:ext>
                  </a:extLst>
                </a:gridCol>
                <a:gridCol w="755775">
                  <a:extLst>
                    <a:ext uri="{9D8B030D-6E8A-4147-A177-3AD203B41FA5}">
                      <a16:colId xmlns:a16="http://schemas.microsoft.com/office/drawing/2014/main" val="1532916861"/>
                    </a:ext>
                  </a:extLst>
                </a:gridCol>
                <a:gridCol w="755775">
                  <a:extLst>
                    <a:ext uri="{9D8B030D-6E8A-4147-A177-3AD203B41FA5}">
                      <a16:colId xmlns:a16="http://schemas.microsoft.com/office/drawing/2014/main" val="4060415010"/>
                    </a:ext>
                  </a:extLst>
                </a:gridCol>
                <a:gridCol w="766858">
                  <a:extLst>
                    <a:ext uri="{9D8B030D-6E8A-4147-A177-3AD203B41FA5}">
                      <a16:colId xmlns:a16="http://schemas.microsoft.com/office/drawing/2014/main" val="1892513713"/>
                    </a:ext>
                  </a:extLst>
                </a:gridCol>
                <a:gridCol w="755775">
                  <a:extLst>
                    <a:ext uri="{9D8B030D-6E8A-4147-A177-3AD203B41FA5}">
                      <a16:colId xmlns:a16="http://schemas.microsoft.com/office/drawing/2014/main" val="3050625401"/>
                    </a:ext>
                  </a:extLst>
                </a:gridCol>
                <a:gridCol w="755775">
                  <a:extLst>
                    <a:ext uri="{9D8B030D-6E8A-4147-A177-3AD203B41FA5}">
                      <a16:colId xmlns:a16="http://schemas.microsoft.com/office/drawing/2014/main" val="1088233762"/>
                    </a:ext>
                  </a:extLst>
                </a:gridCol>
              </a:tblGrid>
              <a:tr h="242428">
                <a:tc>
                  <a:txBody>
                    <a:bodyPr/>
                    <a:lstStyle/>
                    <a:p>
                      <a:pPr algn="l" fontAlgn="b"/>
                      <a:endParaRPr lang="en-US" sz="8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 gridSpan="9">
                  <a:txBody>
                    <a:bodyPr/>
                    <a:lstStyle/>
                    <a:p>
                      <a:pPr marL="0" marR="0" lvl="0" indent="0" algn="ctr" defTabSz="4572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b="1" u="none" dirty="0">
                          <a:solidFill>
                            <a:schemeClr val="tx1"/>
                          </a:solidFill>
                          <a:effectLst/>
                        </a:rPr>
                        <a:t>Relations of missing persons</a:t>
                      </a:r>
                      <a:r>
                        <a:rPr lang="en-US" sz="1100" b="1" u="none" strike="noStrike" dirty="0">
                          <a:solidFill>
                            <a:srgbClr val="000000"/>
                          </a:solidFill>
                          <a:effectLst/>
                        </a:rPr>
                        <a:t> </a:t>
                      </a:r>
                      <a:endParaRPr lang="en-US" sz="1100" b="1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ctr"/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7772" marR="7772" marT="77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7772" marR="7772" marT="77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7772" marR="7772" marT="77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7772" marR="7772" marT="77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7772" marR="7772" marT="77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7772" marR="7772" marT="77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7772" marR="7772" marT="77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7772" marR="7772" marT="7772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32672065"/>
                  </a:ext>
                </a:extLst>
              </a:tr>
              <a:tr h="189493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1" u="none" strike="noStrike">
                          <a:solidFill>
                            <a:srgbClr val="000000"/>
                          </a:solidFill>
                          <a:effectLst/>
                        </a:rPr>
                        <a:t>Victim remains</a:t>
                      </a:r>
                      <a:endParaRPr lang="en-US" sz="800" b="1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AP2439C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AP2440C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AP2441C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AP2442C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AP2444C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AP2445C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AP2446C_3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AP2451C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AP2455C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3637709452"/>
                  </a:ext>
                </a:extLst>
              </a:tr>
              <a:tr h="198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AO0553E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3555656245"/>
                  </a:ext>
                </a:extLst>
              </a:tr>
              <a:tr h="24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AO0554E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4.45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2634124239"/>
                  </a:ext>
                </a:extLst>
              </a:tr>
              <a:tr h="24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AO0555E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1.88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827973121"/>
                  </a:ext>
                </a:extLst>
              </a:tr>
              <a:tr h="24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AO0556E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 dirty="0">
                          <a:solidFill>
                            <a:srgbClr val="000000"/>
                          </a:solidFill>
                          <a:effectLst/>
                        </a:rPr>
                        <a:t>5.03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2862605376"/>
                  </a:ext>
                </a:extLst>
              </a:tr>
              <a:tr h="24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AO0557E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3.57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4171280903"/>
                  </a:ext>
                </a:extLst>
              </a:tr>
              <a:tr h="198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AO0558E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1914644049"/>
                  </a:ext>
                </a:extLst>
              </a:tr>
              <a:tr h="24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AO0559E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2.95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993293540"/>
                  </a:ext>
                </a:extLst>
              </a:tr>
              <a:tr h="198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AO0560E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1714700196"/>
                  </a:ext>
                </a:extLst>
              </a:tr>
              <a:tr h="24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AO0561E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2.34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1402691388"/>
                  </a:ext>
                </a:extLst>
              </a:tr>
              <a:tr h="198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AO0562E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257410431"/>
                  </a:ext>
                </a:extLst>
              </a:tr>
              <a:tr h="24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AO0563E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3.36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2671041954"/>
                  </a:ext>
                </a:extLst>
              </a:tr>
              <a:tr h="198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AO0564E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3993464168"/>
                  </a:ext>
                </a:extLst>
              </a:tr>
              <a:tr h="198656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AO0565E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2319843590"/>
                  </a:ext>
                </a:extLst>
              </a:tr>
              <a:tr h="24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AO0566E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4.03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384001890"/>
                  </a:ext>
                </a:extLst>
              </a:tr>
              <a:tr h="242428">
                <a:tc>
                  <a:txBody>
                    <a:bodyPr/>
                    <a:lstStyle/>
                    <a:p>
                      <a:pPr algn="ctr" fontAlgn="b"/>
                      <a:r>
                        <a:rPr lang="en-US" sz="800" b="0" u="none" strike="noStrike">
                          <a:solidFill>
                            <a:srgbClr val="000000"/>
                          </a:solidFill>
                          <a:effectLst/>
                        </a:rPr>
                        <a:t>AO0567E</a:t>
                      </a:r>
                      <a:endParaRPr lang="en-US" sz="8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u="none" strike="noStrike">
                          <a:solidFill>
                            <a:srgbClr val="000000"/>
                          </a:solidFill>
                          <a:effectLst/>
                        </a:rPr>
                        <a:t>2.25</a:t>
                      </a:r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ArialMT"/>
                      </a:endParaRPr>
                    </a:p>
                  </a:txBody>
                  <a:tcPr marL="5210" marR="5210" marT="5210" marB="0" anchor="b"/>
                </a:tc>
                <a:extLst>
                  <a:ext uri="{0D108BD9-81ED-4DB2-BD59-A6C34878D82A}">
                    <a16:rowId xmlns:a16="http://schemas.microsoft.com/office/drawing/2014/main" val="7556418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43662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800600"/>
            <a:ext cx="9144000" cy="34258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800599"/>
            <a:ext cx="6115049" cy="342579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A79F1A6-078F-4B03-FD07-354A2327B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1920"/>
            <a:ext cx="7772400" cy="801189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Matches TrueAllele Found</a:t>
            </a:r>
            <a:endParaRPr lang="en-US" altLang="en-US" sz="32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FD6F23E-9D3E-66A0-9AF8-29C8AC9D8258}"/>
              </a:ext>
            </a:extLst>
          </p:cNvPr>
          <p:cNvGraphicFramePr>
            <a:graphicFrameLocks noGrp="1"/>
          </p:cNvGraphicFramePr>
          <p:nvPr/>
        </p:nvGraphicFramePr>
        <p:xfrm>
          <a:off x="1058920" y="1094328"/>
          <a:ext cx="1863909" cy="341376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863909">
                  <a:extLst>
                    <a:ext uri="{9D8B030D-6E8A-4147-A177-3AD203B41FA5}">
                      <a16:colId xmlns:a16="http://schemas.microsoft.com/office/drawing/2014/main" val="3004104642"/>
                    </a:ext>
                  </a:extLst>
                </a:gridCol>
              </a:tblGrid>
              <a:tr h="182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Victim Remains</a:t>
                      </a: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523823"/>
                  </a:ext>
                </a:extLst>
              </a:tr>
              <a:tr h="29160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AO0553E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AO0554E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AO0555E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AO0556E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AO0557E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AO0558E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AO0559E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AO0560E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AO0561E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AO0562E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AO0563E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AO0564E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AO0565E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AO0566E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AO0567E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33708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FEB0D46-FA8B-877E-692D-C06CB51C16D6}"/>
              </a:ext>
            </a:extLst>
          </p:cNvPr>
          <p:cNvGraphicFramePr>
            <a:graphicFrameLocks noGrp="1"/>
          </p:cNvGraphicFramePr>
          <p:nvPr/>
        </p:nvGraphicFramePr>
        <p:xfrm>
          <a:off x="4087867" y="987014"/>
          <a:ext cx="3997213" cy="3628389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669166">
                  <a:extLst>
                    <a:ext uri="{9D8B030D-6E8A-4147-A177-3AD203B41FA5}">
                      <a16:colId xmlns:a16="http://schemas.microsoft.com/office/drawing/2014/main" val="1729099050"/>
                    </a:ext>
                  </a:extLst>
                </a:gridCol>
                <a:gridCol w="2328047">
                  <a:extLst>
                    <a:ext uri="{9D8B030D-6E8A-4147-A177-3AD203B41FA5}">
                      <a16:colId xmlns:a16="http://schemas.microsoft.com/office/drawing/2014/main" val="2247165959"/>
                    </a:ext>
                  </a:extLst>
                </a:gridCol>
              </a:tblGrid>
              <a:tr h="2008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Relation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3275304"/>
                  </a:ext>
                </a:extLst>
              </a:tr>
              <a:tr h="34150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AP2438C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AP2439C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AP2440C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AP2441C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AP2442C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AP2443C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AP2444C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AP2445C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AP2446C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AP2447C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AP2448C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AP2449C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AP2450C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AP2451C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AP2452C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AP2455C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Grandfather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Daughter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Unknown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Sister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337081"/>
                  </a:ext>
                </a:extLst>
              </a:tr>
            </a:tbl>
          </a:graphicData>
        </a:graphic>
      </p:graphicFrame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B6AF1EB-1A4C-C65D-B0BA-F14179701B90}"/>
              </a:ext>
            </a:extLst>
          </p:cNvPr>
          <p:cNvCxnSpPr>
            <a:cxnSpLocks/>
          </p:cNvCxnSpPr>
          <p:nvPr/>
        </p:nvCxnSpPr>
        <p:spPr bwMode="auto">
          <a:xfrm flipV="1">
            <a:off x="2387471" y="1946405"/>
            <a:ext cx="2123569" cy="171884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8A6B56-0C51-314A-848F-D42197FCE2C5}"/>
              </a:ext>
            </a:extLst>
          </p:cNvPr>
          <p:cNvCxnSpPr>
            <a:cxnSpLocks/>
          </p:cNvCxnSpPr>
          <p:nvPr/>
        </p:nvCxnSpPr>
        <p:spPr bwMode="auto">
          <a:xfrm>
            <a:off x="2387467" y="1648864"/>
            <a:ext cx="2123573" cy="13709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3DE0CC-6F9E-C615-50AB-390608161321}"/>
              </a:ext>
            </a:extLst>
          </p:cNvPr>
          <p:cNvCxnSpPr>
            <a:cxnSpLocks/>
          </p:cNvCxnSpPr>
          <p:nvPr/>
        </p:nvCxnSpPr>
        <p:spPr bwMode="auto">
          <a:xfrm>
            <a:off x="2394857" y="1844348"/>
            <a:ext cx="2116183" cy="224316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A93E61A-4FBC-1E5C-BEF5-637DB7F26FFD}"/>
              </a:ext>
            </a:extLst>
          </p:cNvPr>
          <p:cNvCxnSpPr>
            <a:cxnSpLocks/>
          </p:cNvCxnSpPr>
          <p:nvPr/>
        </p:nvCxnSpPr>
        <p:spPr bwMode="auto">
          <a:xfrm>
            <a:off x="2387466" y="2062535"/>
            <a:ext cx="2123574" cy="10131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2FFC4A3-8CD1-5874-B964-359B72F5E374}"/>
              </a:ext>
            </a:extLst>
          </p:cNvPr>
          <p:cNvCxnSpPr>
            <a:cxnSpLocks/>
          </p:cNvCxnSpPr>
          <p:nvPr/>
        </p:nvCxnSpPr>
        <p:spPr bwMode="auto">
          <a:xfrm>
            <a:off x="2394857" y="2295433"/>
            <a:ext cx="2116183" cy="50577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32474F-9DF9-50DC-9569-6F81BAE6B805}"/>
              </a:ext>
            </a:extLst>
          </p:cNvPr>
          <p:cNvCxnSpPr>
            <a:cxnSpLocks/>
          </p:cNvCxnSpPr>
          <p:nvPr/>
        </p:nvCxnSpPr>
        <p:spPr bwMode="auto">
          <a:xfrm>
            <a:off x="2387468" y="2685361"/>
            <a:ext cx="2123572" cy="18223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70C86A-D5B2-AF5B-88AA-A3B239B8E907}"/>
              </a:ext>
            </a:extLst>
          </p:cNvPr>
          <p:cNvCxnSpPr>
            <a:cxnSpLocks/>
          </p:cNvCxnSpPr>
          <p:nvPr/>
        </p:nvCxnSpPr>
        <p:spPr bwMode="auto">
          <a:xfrm flipV="1">
            <a:off x="2387468" y="2599926"/>
            <a:ext cx="2123572" cy="56483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1BC34E3-2B24-C5AB-F182-7CB5977F33E5}"/>
              </a:ext>
            </a:extLst>
          </p:cNvPr>
          <p:cNvCxnSpPr>
            <a:cxnSpLocks/>
          </p:cNvCxnSpPr>
          <p:nvPr/>
        </p:nvCxnSpPr>
        <p:spPr bwMode="auto">
          <a:xfrm flipV="1">
            <a:off x="2394857" y="1524000"/>
            <a:ext cx="2116183" cy="263248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5D68438-66A4-57D5-D2B3-2D3A6C4C662E}"/>
              </a:ext>
            </a:extLst>
          </p:cNvPr>
          <p:cNvCxnSpPr>
            <a:cxnSpLocks/>
          </p:cNvCxnSpPr>
          <p:nvPr/>
        </p:nvCxnSpPr>
        <p:spPr bwMode="auto">
          <a:xfrm flipV="1">
            <a:off x="2394857" y="1712769"/>
            <a:ext cx="2116183" cy="266764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69947211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800600"/>
            <a:ext cx="9144000" cy="34258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800599"/>
            <a:ext cx="6115049" cy="342579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A79F1A6-078F-4B03-FD07-354A2327B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1920"/>
            <a:ext cx="7772400" cy="801189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Matches TrueAllele Found</a:t>
            </a:r>
            <a:endParaRPr lang="en-US" altLang="en-US" sz="32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FD6F23E-9D3E-66A0-9AF8-29C8AC9D8258}"/>
              </a:ext>
            </a:extLst>
          </p:cNvPr>
          <p:cNvGraphicFramePr>
            <a:graphicFrameLocks noGrp="1"/>
          </p:cNvGraphicFramePr>
          <p:nvPr/>
        </p:nvGraphicFramePr>
        <p:xfrm>
          <a:off x="1058920" y="1094328"/>
          <a:ext cx="1863909" cy="341376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863909">
                  <a:extLst>
                    <a:ext uri="{9D8B030D-6E8A-4147-A177-3AD203B41FA5}">
                      <a16:colId xmlns:a16="http://schemas.microsoft.com/office/drawing/2014/main" val="3004104642"/>
                    </a:ext>
                  </a:extLst>
                </a:gridCol>
              </a:tblGrid>
              <a:tr h="182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Victim Remains</a:t>
                      </a: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523823"/>
                  </a:ext>
                </a:extLst>
              </a:tr>
              <a:tr h="29160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AO0553E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AO0554E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AO0555E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AO0556E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AO0557E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AO0558E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AO0559E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AO0560E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AO0561E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AO0562E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AO0563E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AO0564E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AO0565E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AO0566E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AO0567E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33708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FEB0D46-FA8B-877E-692D-C06CB51C16D6}"/>
              </a:ext>
            </a:extLst>
          </p:cNvPr>
          <p:cNvGraphicFramePr>
            <a:graphicFrameLocks noGrp="1"/>
          </p:cNvGraphicFramePr>
          <p:nvPr/>
        </p:nvGraphicFramePr>
        <p:xfrm>
          <a:off x="4087867" y="987014"/>
          <a:ext cx="3997213" cy="3628389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669166">
                  <a:extLst>
                    <a:ext uri="{9D8B030D-6E8A-4147-A177-3AD203B41FA5}">
                      <a16:colId xmlns:a16="http://schemas.microsoft.com/office/drawing/2014/main" val="1729099050"/>
                    </a:ext>
                  </a:extLst>
                </a:gridCol>
                <a:gridCol w="2328047">
                  <a:extLst>
                    <a:ext uri="{9D8B030D-6E8A-4147-A177-3AD203B41FA5}">
                      <a16:colId xmlns:a16="http://schemas.microsoft.com/office/drawing/2014/main" val="2247165959"/>
                    </a:ext>
                  </a:extLst>
                </a:gridCol>
              </a:tblGrid>
              <a:tr h="2008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Relation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3275304"/>
                  </a:ext>
                </a:extLst>
              </a:tr>
              <a:tr h="34150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AP2438C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AP2439C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AP2440C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AP2441C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AP2442C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AP2443C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AP2444C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AP2445C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AP2446C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AP2447C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AP2448C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AP2449C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AP2450C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AP2451C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AP2452C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AP2455C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Grandfather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Daughter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Unknown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Sister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337081"/>
                  </a:ext>
                </a:extLst>
              </a:tr>
            </a:tbl>
          </a:graphicData>
        </a:graphic>
      </p:graphicFrame>
      <p:cxnSp>
        <p:nvCxnSpPr>
          <p:cNvPr id="2" name="Straight Connector 1">
            <a:extLst>
              <a:ext uri="{FF2B5EF4-FFF2-40B4-BE49-F238E27FC236}">
                <a16:creationId xmlns:a16="http://schemas.microsoft.com/office/drawing/2014/main" id="{4B6AF1EB-1A4C-C65D-B0BA-F14179701B90}"/>
              </a:ext>
            </a:extLst>
          </p:cNvPr>
          <p:cNvCxnSpPr>
            <a:cxnSpLocks/>
          </p:cNvCxnSpPr>
          <p:nvPr/>
        </p:nvCxnSpPr>
        <p:spPr bwMode="auto">
          <a:xfrm flipV="1">
            <a:off x="2387471" y="1946405"/>
            <a:ext cx="2123569" cy="171884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C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908A6B56-0C51-314A-848F-D42197FCE2C5}"/>
              </a:ext>
            </a:extLst>
          </p:cNvPr>
          <p:cNvCxnSpPr>
            <a:cxnSpLocks/>
          </p:cNvCxnSpPr>
          <p:nvPr/>
        </p:nvCxnSpPr>
        <p:spPr bwMode="auto">
          <a:xfrm>
            <a:off x="2387467" y="1648864"/>
            <a:ext cx="2123573" cy="137091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BB3DE0CC-6F9E-C615-50AB-390608161321}"/>
              </a:ext>
            </a:extLst>
          </p:cNvPr>
          <p:cNvCxnSpPr>
            <a:cxnSpLocks/>
          </p:cNvCxnSpPr>
          <p:nvPr/>
        </p:nvCxnSpPr>
        <p:spPr bwMode="auto">
          <a:xfrm>
            <a:off x="2394857" y="1844348"/>
            <a:ext cx="2116183" cy="2243167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A93E61A-4FBC-1E5C-BEF5-637DB7F26FFD}"/>
              </a:ext>
            </a:extLst>
          </p:cNvPr>
          <p:cNvCxnSpPr>
            <a:cxnSpLocks/>
          </p:cNvCxnSpPr>
          <p:nvPr/>
        </p:nvCxnSpPr>
        <p:spPr bwMode="auto">
          <a:xfrm>
            <a:off x="2387466" y="2062535"/>
            <a:ext cx="2123574" cy="10131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F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F2FFC4A3-8CD1-5874-B964-359B72F5E374}"/>
              </a:ext>
            </a:extLst>
          </p:cNvPr>
          <p:cNvCxnSpPr>
            <a:cxnSpLocks/>
          </p:cNvCxnSpPr>
          <p:nvPr/>
        </p:nvCxnSpPr>
        <p:spPr bwMode="auto">
          <a:xfrm>
            <a:off x="2394857" y="2295433"/>
            <a:ext cx="2116183" cy="505775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1132474F-9DF9-50DC-9569-6F81BAE6B805}"/>
              </a:ext>
            </a:extLst>
          </p:cNvPr>
          <p:cNvCxnSpPr>
            <a:cxnSpLocks/>
          </p:cNvCxnSpPr>
          <p:nvPr/>
        </p:nvCxnSpPr>
        <p:spPr bwMode="auto">
          <a:xfrm>
            <a:off x="2387468" y="2685361"/>
            <a:ext cx="2123572" cy="182234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92D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B70C86A-D5B2-AF5B-88AA-A3B239B8E907}"/>
              </a:ext>
            </a:extLst>
          </p:cNvPr>
          <p:cNvCxnSpPr>
            <a:cxnSpLocks/>
          </p:cNvCxnSpPr>
          <p:nvPr/>
        </p:nvCxnSpPr>
        <p:spPr bwMode="auto">
          <a:xfrm flipV="1">
            <a:off x="2387468" y="2599926"/>
            <a:ext cx="2123572" cy="564833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FF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1BC34E3-2B24-C5AB-F182-7CB5977F33E5}"/>
              </a:ext>
            </a:extLst>
          </p:cNvPr>
          <p:cNvCxnSpPr>
            <a:cxnSpLocks/>
          </p:cNvCxnSpPr>
          <p:nvPr/>
        </p:nvCxnSpPr>
        <p:spPr bwMode="auto">
          <a:xfrm flipV="1">
            <a:off x="2394857" y="1524000"/>
            <a:ext cx="2116183" cy="2632486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" name="Straight Connector 15">
            <a:extLst>
              <a:ext uri="{FF2B5EF4-FFF2-40B4-BE49-F238E27FC236}">
                <a16:creationId xmlns:a16="http://schemas.microsoft.com/office/drawing/2014/main" id="{45D68438-66A4-57D5-D2B3-2D3A6C4C662E}"/>
              </a:ext>
            </a:extLst>
          </p:cNvPr>
          <p:cNvCxnSpPr>
            <a:cxnSpLocks/>
          </p:cNvCxnSpPr>
          <p:nvPr/>
        </p:nvCxnSpPr>
        <p:spPr bwMode="auto">
          <a:xfrm flipV="1">
            <a:off x="2394857" y="1712769"/>
            <a:ext cx="2116183" cy="266764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" name="Rounded Rectangle 16">
            <a:extLst>
              <a:ext uri="{FF2B5EF4-FFF2-40B4-BE49-F238E27FC236}">
                <a16:creationId xmlns:a16="http://schemas.microsoft.com/office/drawing/2014/main" id="{17EA0F7E-A469-51F4-3EF4-28C1B22EB225}"/>
              </a:ext>
            </a:extLst>
          </p:cNvPr>
          <p:cNvSpPr/>
          <p:nvPr/>
        </p:nvSpPr>
        <p:spPr>
          <a:xfrm>
            <a:off x="6479176" y="2917697"/>
            <a:ext cx="896983" cy="204165"/>
          </a:xfrm>
          <a:prstGeom prst="roundRect">
            <a:avLst/>
          </a:prstGeom>
          <a:noFill/>
          <a:ln w="19050">
            <a:solidFill>
              <a:srgbClr val="ED7D3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612896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8D8BDAF5-1C7D-02AF-631B-A15E67C26B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3330" y="1865024"/>
            <a:ext cx="6472018" cy="1052423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/>
            <a:r>
              <a:rPr lang="en-US" sz="6100" kern="1200">
                <a:solidFill>
                  <a:schemeClr val="accent1"/>
                </a:solidFill>
                <a:latin typeface="+mj-lt"/>
                <a:ea typeface="+mj-ea"/>
                <a:cs typeface="+mj-cs"/>
              </a:rPr>
              <a:t>You Can Solve it Too</a:t>
            </a:r>
          </a:p>
        </p:txBody>
      </p:sp>
      <p:pic>
        <p:nvPicPr>
          <p:cNvPr id="8" name="Graphic 7" descr="Puzzle">
            <a:extLst>
              <a:ext uri="{FF2B5EF4-FFF2-40B4-BE49-F238E27FC236}">
                <a16:creationId xmlns:a16="http://schemas.microsoft.com/office/drawing/2014/main" id="{CBDF1F82-B84E-1F6E-D057-6C40018DF4A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8650" y="1828799"/>
            <a:ext cx="1028700" cy="102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004313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96" y="208846"/>
            <a:ext cx="7709162" cy="7752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Exercise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0E60C119-B476-F0BA-E8D3-495CD978A3BD}"/>
              </a:ext>
            </a:extLst>
          </p:cNvPr>
          <p:cNvSpPr txBox="1">
            <a:spLocks/>
          </p:cNvSpPr>
          <p:nvPr/>
        </p:nvSpPr>
        <p:spPr>
          <a:xfrm>
            <a:off x="997525" y="1945208"/>
            <a:ext cx="7148945" cy="244112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171450" indent="-171450" algn="l" defTabSz="685800" rtl="0" eaLnBrk="1" latinLnBrk="0" hangingPunct="1">
              <a:lnSpc>
                <a:spcPct val="90000"/>
              </a:lnSpc>
              <a:spcBef>
                <a:spcPts val="750"/>
              </a:spcBef>
              <a:buFont typeface="Arial" panose="020B0604020202020204" pitchFamily="34" charset="0"/>
              <a:buChar char="•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 rtl="0" eaLnBrk="1" latinLnBrk="0" hangingPunct="1">
              <a:lnSpc>
                <a:spcPct val="90000"/>
              </a:lnSpc>
              <a:spcBef>
                <a:spcPts val="375"/>
              </a:spcBef>
              <a:buFont typeface="Arial" panose="020B0604020202020204" pitchFamily="34" charset="0"/>
              <a:buChar char="•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 TrueAllele database server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12 interpretation processors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20 students (3</a:t>
            </a:r>
            <a:r>
              <a:rPr lang="en-US" sz="2400" baseline="30000" dirty="0">
                <a:latin typeface="Arial" panose="020B0604020202020204" pitchFamily="34" charset="0"/>
                <a:cs typeface="Arial" panose="020B0604020202020204" pitchFamily="34" charset="0"/>
              </a:rPr>
              <a:t>rd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training day)</a:t>
            </a:r>
          </a:p>
          <a:p>
            <a:pPr algn="ctr"/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Task: have each student use TrueAllele to identify the victim remains</a:t>
            </a:r>
          </a:p>
        </p:txBody>
      </p:sp>
    </p:spTree>
    <p:extLst>
      <p:ext uri="{BB962C8B-B14F-4D97-AF65-F5344CB8AC3E}">
        <p14:creationId xmlns:p14="http://schemas.microsoft.com/office/powerpoint/2010/main" val="320762032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96" y="208846"/>
            <a:ext cx="7709162" cy="7752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Student Exercise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FEF3433-36D6-3334-6784-3791588DDB3A}"/>
              </a:ext>
            </a:extLst>
          </p:cNvPr>
          <p:cNvSpPr txBox="1"/>
          <p:nvPr/>
        </p:nvSpPr>
        <p:spPr>
          <a:xfrm>
            <a:off x="267629" y="2490777"/>
            <a:ext cx="8631043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victim genotypes x 16 kinship genotypes = 240 genotype comparisons</a:t>
            </a:r>
          </a:p>
          <a:p>
            <a:pPr algn="ctr"/>
            <a:r>
              <a:rPr lang="en-US" sz="1200" dirty="0">
                <a:solidFill>
                  <a:srgbClr val="ED7D3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en-US" sz="2000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240 comparisons x 20 students = 4,800 total comparisons</a:t>
            </a:r>
          </a:p>
        </p:txBody>
      </p:sp>
      <p:graphicFrame>
        <p:nvGraphicFramePr>
          <p:cNvPr id="4" name="Table 8">
            <a:extLst>
              <a:ext uri="{FF2B5EF4-FFF2-40B4-BE49-F238E27FC236}">
                <a16:creationId xmlns:a16="http://schemas.microsoft.com/office/drawing/2014/main" id="{2ACA0CA0-AFBE-D8F6-41F3-78BBAAC375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5824466"/>
              </p:ext>
            </p:extLst>
          </p:nvPr>
        </p:nvGraphicFramePr>
        <p:xfrm>
          <a:off x="1832006" y="3598374"/>
          <a:ext cx="6040755" cy="1188720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740075">
                  <a:extLst>
                    <a:ext uri="{9D8B030D-6E8A-4147-A177-3AD203B41FA5}">
                      <a16:colId xmlns:a16="http://schemas.microsoft.com/office/drawing/2014/main" val="3686038925"/>
                    </a:ext>
                  </a:extLst>
                </a:gridCol>
                <a:gridCol w="4300680">
                  <a:extLst>
                    <a:ext uri="{9D8B030D-6E8A-4147-A177-3AD203B41FA5}">
                      <a16:colId xmlns:a16="http://schemas.microsoft.com/office/drawing/2014/main" val="287045214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before lunch: 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0" dirty="0">
                          <a:solidFill>
                            <a:schemeClr val="tx1"/>
                          </a:solidFill>
                        </a:rPr>
                        <a:t>students upload genotypes</a:t>
                      </a:r>
                      <a:endParaRPr lang="en-US" sz="20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9576725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during lunch: 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 err="1">
                          <a:solidFill>
                            <a:schemeClr val="tx1"/>
                          </a:solidFill>
                        </a:rPr>
                        <a:t>TrueAllele</a:t>
                      </a: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 solves the problems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9799315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after lunch: 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students review identification results</a:t>
                      </a:r>
                      <a:endParaRPr lang="en-US" sz="20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7409417"/>
                  </a:ext>
                </a:extLst>
              </a:tr>
            </a:tbl>
          </a:graphicData>
        </a:graphic>
      </p:graphicFrame>
      <p:sp>
        <p:nvSpPr>
          <p:cNvPr id="5" name="TextBox 4">
            <a:extLst>
              <a:ext uri="{FF2B5EF4-FFF2-40B4-BE49-F238E27FC236}">
                <a16:creationId xmlns:a16="http://schemas.microsoft.com/office/drawing/2014/main" id="{9E880B7A-CD9F-1B3C-B493-6B20327310EE}"/>
              </a:ext>
            </a:extLst>
          </p:cNvPr>
          <p:cNvSpPr txBox="1"/>
          <p:nvPr/>
        </p:nvSpPr>
        <p:spPr>
          <a:xfrm>
            <a:off x="1336761" y="1456488"/>
            <a:ext cx="6470468" cy="1323439"/>
          </a:xfrm>
          <a:prstGeom prst="rect">
            <a:avLst/>
          </a:prstGeom>
          <a:noFill/>
        </p:spPr>
        <p:txBody>
          <a:bodyPr wrap="square" numCol="2" rtlCol="0">
            <a:spAutoFit/>
          </a:bodyPr>
          <a:lstStyle/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victim items </a:t>
            </a:r>
          </a:p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family items</a:t>
            </a:r>
          </a:p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family references    </a:t>
            </a:r>
          </a:p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  </a:t>
            </a:r>
          </a:p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 victim genotypes</a:t>
            </a:r>
          </a:p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family genotypes </a:t>
            </a:r>
          </a:p>
          <a:p>
            <a:pPr algn="ct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16 kinship genotypes</a:t>
            </a:r>
          </a:p>
          <a:p>
            <a:endParaRPr lang="en-US" dirty="0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938BA3FD-8FAD-33F4-5257-35E8DC966B16}"/>
              </a:ext>
            </a:extLst>
          </p:cNvPr>
          <p:cNvCxnSpPr>
            <a:cxnSpLocks/>
          </p:cNvCxnSpPr>
          <p:nvPr/>
        </p:nvCxnSpPr>
        <p:spPr>
          <a:xfrm>
            <a:off x="4282890" y="1676042"/>
            <a:ext cx="609601" cy="0"/>
          </a:xfrm>
          <a:prstGeom prst="straightConnector1">
            <a:avLst/>
          </a:prstGeom>
          <a:ln w="6032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F2E59540-7069-7EA4-A654-6B8DC686F5E9}"/>
              </a:ext>
            </a:extLst>
          </p:cNvPr>
          <p:cNvCxnSpPr>
            <a:cxnSpLocks/>
          </p:cNvCxnSpPr>
          <p:nvPr/>
        </p:nvCxnSpPr>
        <p:spPr>
          <a:xfrm>
            <a:off x="4282890" y="1977912"/>
            <a:ext cx="609601" cy="0"/>
          </a:xfrm>
          <a:prstGeom prst="straightConnector1">
            <a:avLst/>
          </a:prstGeom>
          <a:ln w="6032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BC458D79-9897-B707-78CC-B4CDE394360C}"/>
              </a:ext>
            </a:extLst>
          </p:cNvPr>
          <p:cNvCxnSpPr>
            <a:cxnSpLocks/>
          </p:cNvCxnSpPr>
          <p:nvPr/>
        </p:nvCxnSpPr>
        <p:spPr>
          <a:xfrm>
            <a:off x="4282890" y="2279781"/>
            <a:ext cx="609601" cy="0"/>
          </a:xfrm>
          <a:prstGeom prst="straightConnector1">
            <a:avLst/>
          </a:prstGeom>
          <a:ln w="60325">
            <a:solidFill>
              <a:schemeClr val="bg1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4340240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96" y="208846"/>
            <a:ext cx="7709162" cy="7752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Conclusions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9EA04-AC20-98D9-D41D-8C07B9E0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1068" y="1524000"/>
            <a:ext cx="7961859" cy="3410654"/>
          </a:xfrm>
        </p:spPr>
        <p:txBody>
          <a:bodyPr anchor="ctr">
            <a:normAutofit lnSpcReduction="10000"/>
          </a:bodyPr>
          <a:lstStyle/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TrueAllele identifies victim remains </a:t>
            </a:r>
          </a:p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using kinship genotype inference.</a:t>
            </a:r>
          </a:p>
          <a:p>
            <a:pPr marL="0" indent="0" algn="ctr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The TrueAllele approach is: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Automated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Informative</a:t>
            </a:r>
          </a:p>
          <a:p>
            <a:pPr algn="ctr"/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Easy to use</a:t>
            </a:r>
          </a:p>
        </p:txBody>
      </p:sp>
    </p:spTree>
    <p:extLst>
      <p:ext uri="{BB962C8B-B14F-4D97-AF65-F5344CB8AC3E}">
        <p14:creationId xmlns:p14="http://schemas.microsoft.com/office/powerpoint/2010/main" val="3650833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6" name="Rectangle 25">
            <a:extLst>
              <a:ext uri="{FF2B5EF4-FFF2-40B4-BE49-F238E27FC236}">
                <a16:creationId xmlns:a16="http://schemas.microsoft.com/office/drawing/2014/main" id="{04812C46-200A-4DEB-A05E-3ED6C68C23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3" cy="51435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E2C8D520-DCE8-C007-500D-A829451931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t="13815" r="-2" b="38666"/>
          <a:stretch/>
        </p:blipFill>
        <p:spPr>
          <a:xfrm>
            <a:off x="0" y="0"/>
            <a:ext cx="7252212" cy="5143490"/>
          </a:xfrm>
          <a:prstGeom prst="rect">
            <a:avLst/>
          </a:prstGeom>
        </p:spPr>
      </p:pic>
      <p:sp>
        <p:nvSpPr>
          <p:cNvPr id="28" name="Rectangle 27">
            <a:extLst>
              <a:ext uri="{FF2B5EF4-FFF2-40B4-BE49-F238E27FC236}">
                <a16:creationId xmlns:a16="http://schemas.microsoft.com/office/drawing/2014/main" id="{D1EA859B-E555-4109-94F3-6700E046E0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843764" y="0"/>
            <a:ext cx="5300233" cy="5143500"/>
          </a:xfrm>
          <a:prstGeom prst="rect">
            <a:avLst/>
          </a:prstGeom>
          <a:gradFill>
            <a:gsLst>
              <a:gs pos="48000">
                <a:schemeClr val="bg1"/>
              </a:gs>
              <a:gs pos="35000">
                <a:schemeClr val="bg1">
                  <a:alpha val="77000"/>
                </a:schemeClr>
              </a:gs>
              <a:gs pos="19000">
                <a:schemeClr val="bg1">
                  <a:alpha val="38000"/>
                </a:schemeClr>
              </a:gs>
              <a:gs pos="0">
                <a:schemeClr val="bg1">
                  <a:alpha val="0"/>
                </a:schemeClr>
              </a:gs>
              <a:gs pos="100000">
                <a:schemeClr val="bg1"/>
              </a:gs>
            </a:gsLst>
            <a:lin ang="10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48707" y="273843"/>
            <a:ext cx="2866642" cy="1424934"/>
          </a:xfrm>
        </p:spPr>
        <p:txBody>
          <a:bodyPr>
            <a:norm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Bus Crash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9EA04-AC20-98D9-D41D-8C07B9E0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48707" y="1419497"/>
            <a:ext cx="2972779" cy="3213463"/>
          </a:xfrm>
        </p:spPr>
        <p:txBody>
          <a:bodyPr>
            <a:normAutofit lnSpcReduction="10000"/>
          </a:bodyPr>
          <a:lstStyle/>
          <a:p>
            <a:pPr>
              <a:spcBef>
                <a:spcPct val="0"/>
              </a:spcBef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2008 bus crash in </a:t>
            </a:r>
            <a:r>
              <a:rPr lang="en-US" altLang="en-US" sz="2000" dirty="0" err="1">
                <a:latin typeface="Arial" panose="020B0604020202020204" pitchFamily="34" charset="0"/>
                <a:cs typeface="Arial" panose="020B0604020202020204" pitchFamily="34" charset="0"/>
              </a:rPr>
              <a:t>Komatipoort</a:t>
            </a: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, South Africa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Police recover burned victim remains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Relatives submit DNA to help identify remains</a:t>
            </a:r>
          </a:p>
          <a:p>
            <a:pPr>
              <a:spcBef>
                <a:spcPct val="0"/>
              </a:spcBef>
            </a:pPr>
            <a:endParaRPr lang="en-US" altLang="en-US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spcBef>
                <a:spcPct val="0"/>
              </a:spcBef>
            </a:pPr>
            <a:r>
              <a:rPr lang="en-US" alt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Lab was not able to identify victim remains</a:t>
            </a:r>
          </a:p>
          <a:p>
            <a:endParaRPr lang="en-US" sz="1500" dirty="0"/>
          </a:p>
        </p:txBody>
      </p:sp>
    </p:spTree>
    <p:extLst>
      <p:ext uri="{BB962C8B-B14F-4D97-AF65-F5344CB8AC3E}">
        <p14:creationId xmlns:p14="http://schemas.microsoft.com/office/powerpoint/2010/main" val="35223909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800600"/>
            <a:ext cx="9144000" cy="34258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800599"/>
            <a:ext cx="6115049" cy="342579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A79F1A6-078F-4B03-FD07-354A2327B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1920"/>
            <a:ext cx="7772400" cy="801189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Victim Remains</a:t>
            </a: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FD6F23E-9D3E-66A0-9AF8-29C8AC9D825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63806700"/>
              </p:ext>
            </p:extLst>
          </p:nvPr>
        </p:nvGraphicFramePr>
        <p:xfrm>
          <a:off x="1058920" y="1094328"/>
          <a:ext cx="1863909" cy="341376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863909">
                  <a:extLst>
                    <a:ext uri="{9D8B030D-6E8A-4147-A177-3AD203B41FA5}">
                      <a16:colId xmlns:a16="http://schemas.microsoft.com/office/drawing/2014/main" val="3004104642"/>
                    </a:ext>
                  </a:extLst>
                </a:gridCol>
              </a:tblGrid>
              <a:tr h="182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Victim Remains</a:t>
                      </a: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523823"/>
                  </a:ext>
                </a:extLst>
              </a:tr>
              <a:tr h="29160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AO0553E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AO0554E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AO0555E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AO0556E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AO0557E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AO0558E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AO0559E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AO0560E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AO0561E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AO0562E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AO0563E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AO0564E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AO0565E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AO0566E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AO0567E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33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684835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800600"/>
            <a:ext cx="9144000" cy="34258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800599"/>
            <a:ext cx="6115049" cy="342579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A79F1A6-078F-4B03-FD07-354A2327B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1920"/>
            <a:ext cx="7772400" cy="801189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Relatives of Missing People</a:t>
            </a:r>
            <a:endParaRPr lang="en-US" altLang="en-US" sz="32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FEB0D46-FA8B-877E-692D-C06CB51C16D6}"/>
              </a:ext>
            </a:extLst>
          </p:cNvPr>
          <p:cNvGraphicFramePr>
            <a:graphicFrameLocks noGrp="1"/>
          </p:cNvGraphicFramePr>
          <p:nvPr/>
        </p:nvGraphicFramePr>
        <p:xfrm>
          <a:off x="4087867" y="987014"/>
          <a:ext cx="3997213" cy="3628389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669166">
                  <a:extLst>
                    <a:ext uri="{9D8B030D-6E8A-4147-A177-3AD203B41FA5}">
                      <a16:colId xmlns:a16="http://schemas.microsoft.com/office/drawing/2014/main" val="1729099050"/>
                    </a:ext>
                  </a:extLst>
                </a:gridCol>
                <a:gridCol w="2328047">
                  <a:extLst>
                    <a:ext uri="{9D8B030D-6E8A-4147-A177-3AD203B41FA5}">
                      <a16:colId xmlns:a16="http://schemas.microsoft.com/office/drawing/2014/main" val="2247165959"/>
                    </a:ext>
                  </a:extLst>
                </a:gridCol>
              </a:tblGrid>
              <a:tr h="2008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Relation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3275304"/>
                  </a:ext>
                </a:extLst>
              </a:tr>
              <a:tr h="34150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AP2438C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AP2439C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AP2440C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AP2441C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AP2442C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AP2443C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AP2444C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AP2445C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AP2446C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AP2447C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AP2448C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AP2449C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AP2450C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AP2451C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AP2452C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AP2455C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Grandfather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Daughter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Unknown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Sister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33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326762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979E27D9-03C7-44E2-9FF8-15D0C8506AF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EBF1590-3B36-48EE-A89D-3B6F3CB256A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0" y="4800600"/>
            <a:ext cx="9144000" cy="342580"/>
          </a:xfrm>
          <a:prstGeom prst="rect">
            <a:avLst/>
          </a:prstGeom>
          <a:gradFill>
            <a:gsLst>
              <a:gs pos="0">
                <a:schemeClr val="accent1"/>
              </a:gs>
              <a:gs pos="78000">
                <a:srgbClr val="000000"/>
              </a:gs>
            </a:gsLst>
            <a:lin ang="2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AC8F6C8C-AB5A-4548-942D-E3FD40ACBC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3028950" y="4800599"/>
            <a:ext cx="6115049" cy="342579"/>
          </a:xfrm>
          <a:prstGeom prst="rect">
            <a:avLst/>
          </a:prstGeom>
          <a:gradFill>
            <a:gsLst>
              <a:gs pos="0">
                <a:srgbClr val="000000">
                  <a:alpha val="63000"/>
                </a:srgbClr>
              </a:gs>
              <a:gs pos="100000">
                <a:schemeClr val="accent1">
                  <a:lumMod val="7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CA79F1A6-078F-4B03-FD07-354A2327B11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685800" y="121920"/>
            <a:ext cx="7772400" cy="801189"/>
          </a:xfrm>
        </p:spPr>
        <p:txBody>
          <a:bodyPr>
            <a:normAutofit/>
          </a:bodyPr>
          <a:lstStyle/>
          <a:p>
            <a:pPr algn="ctr"/>
            <a:r>
              <a:rPr lang="en-US" altLang="en-US" sz="3200" dirty="0">
                <a:latin typeface="Arial" panose="020B0604020202020204" pitchFamily="34" charset="0"/>
                <a:ea typeface="ＭＳ Ｐゴシック" panose="020B0600070205080204" pitchFamily="34" charset="-128"/>
                <a:cs typeface="Arial" panose="020B0604020202020204" pitchFamily="34" charset="0"/>
              </a:rPr>
              <a:t>Task: Find DNA Matches</a:t>
            </a:r>
            <a:endParaRPr lang="en-US" altLang="en-US" sz="3200" b="1" dirty="0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AFD6F23E-9D3E-66A0-9AF8-29C8AC9D8258}"/>
              </a:ext>
            </a:extLst>
          </p:cNvPr>
          <p:cNvGraphicFramePr>
            <a:graphicFrameLocks noGrp="1"/>
          </p:cNvGraphicFramePr>
          <p:nvPr/>
        </p:nvGraphicFramePr>
        <p:xfrm>
          <a:off x="1058920" y="1094328"/>
          <a:ext cx="1863909" cy="3413760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863909">
                  <a:extLst>
                    <a:ext uri="{9D8B030D-6E8A-4147-A177-3AD203B41FA5}">
                      <a16:colId xmlns:a16="http://schemas.microsoft.com/office/drawing/2014/main" val="3004104642"/>
                    </a:ext>
                  </a:extLst>
                </a:gridCol>
              </a:tblGrid>
              <a:tr h="18225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 Victim Remains</a:t>
                      </a:r>
                      <a:endParaRPr lang="en-US" sz="1400" b="1" u="sng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305523823"/>
                  </a:ext>
                </a:extLst>
              </a:tr>
              <a:tr h="291609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AO0553E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AO0554E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AO0555E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AO0556E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AO0557E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AO0558E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AO0559E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AO0560E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AO0561E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AO0562E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AO0563E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AO0564E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AO0565E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AO0566E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AO0567E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337081"/>
                  </a:ext>
                </a:extLst>
              </a:tr>
            </a:tbl>
          </a:graphicData>
        </a:graphic>
      </p:graphicFrame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FFEB0D46-FA8B-877E-692D-C06CB51C16D6}"/>
              </a:ext>
            </a:extLst>
          </p:cNvPr>
          <p:cNvGraphicFramePr>
            <a:graphicFrameLocks noGrp="1"/>
          </p:cNvGraphicFramePr>
          <p:nvPr/>
        </p:nvGraphicFramePr>
        <p:xfrm>
          <a:off x="4087867" y="987014"/>
          <a:ext cx="3997213" cy="3628389"/>
        </p:xfrm>
        <a:graphic>
          <a:graphicData uri="http://schemas.openxmlformats.org/drawingml/2006/table">
            <a:tbl>
              <a:tblPr firstRow="1" firstCol="1" bandRow="1" bandCol="1">
                <a:tableStyleId>{2D5ABB26-0587-4C30-8999-92F81FD0307C}</a:tableStyleId>
              </a:tblPr>
              <a:tblGrid>
                <a:gridCol w="1669166">
                  <a:extLst>
                    <a:ext uri="{9D8B030D-6E8A-4147-A177-3AD203B41FA5}">
                      <a16:colId xmlns:a16="http://schemas.microsoft.com/office/drawing/2014/main" val="1729099050"/>
                    </a:ext>
                  </a:extLst>
                </a:gridCol>
                <a:gridCol w="2328047">
                  <a:extLst>
                    <a:ext uri="{9D8B030D-6E8A-4147-A177-3AD203B41FA5}">
                      <a16:colId xmlns:a16="http://schemas.microsoft.com/office/drawing/2014/main" val="2247165959"/>
                    </a:ext>
                  </a:extLst>
                </a:gridCol>
              </a:tblGrid>
              <a:tr h="20088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Sample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u="sng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Relation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Times New Roman" panose="02020603050405020304" pitchFamily="18" charset="0"/>
                        <a:cs typeface="Arial" panose="020B0604020202020204" pitchFamily="34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3275304"/>
                  </a:ext>
                </a:extLst>
              </a:tr>
              <a:tr h="3415029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AP2438C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AP2439C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AP2440C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AP2441C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AP2442C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AP2443C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AP2444C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AP2445C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AP2446C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AP2447C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AP2448C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AP2449C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AP2450C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AP2451C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AP2452C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AP2455C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Grandfather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Daughter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Unknown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Brother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Sister 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Mother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Father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Son</a:t>
                      </a: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103370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269083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9588DA8-065E-4F6F-8EFD-43104AB2E0C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 useBgFill="1">
        <p:nvSpPr>
          <p:cNvPr id="10" name="Rectangle 9">
            <a:extLst>
              <a:ext uri="{FF2B5EF4-FFF2-40B4-BE49-F238E27FC236}">
                <a16:creationId xmlns:a16="http://schemas.microsoft.com/office/drawing/2014/main" id="{C4285719-470E-454C-AF62-8323075F1F5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1714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CD9FE4EF-C4D8-49A0-B2FF-81D8DB7D8A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57562"/>
            <a:ext cx="5143500" cy="3028377"/>
          </a:xfrm>
          <a:prstGeom prst="rect">
            <a:avLst/>
          </a:prstGeom>
          <a:gradFill>
            <a:gsLst>
              <a:gs pos="800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30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300840D-0A0B-4512-BACA-B439D5B9C57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3" y="1065165"/>
            <a:ext cx="5143499" cy="3028379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alpha val="46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D2B78728-A580-49A7-84F9-6EF6F583AD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575943" y="2691064"/>
            <a:ext cx="1876484" cy="3028381"/>
          </a:xfrm>
          <a:prstGeom prst="rect">
            <a:avLst/>
          </a:prstGeom>
          <a:gradFill>
            <a:gsLst>
              <a:gs pos="2000">
                <a:schemeClr val="accent1">
                  <a:alpha val="29000"/>
                </a:schemeClr>
              </a:gs>
              <a:gs pos="100000">
                <a:srgbClr val="000000">
                  <a:alpha val="30000"/>
                </a:srgbClr>
              </a:gs>
            </a:gsLst>
            <a:lin ang="7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 dirty="0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38FAA1A1-D861-433F-88FA-1E9D6FD31D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0635413">
            <a:off x="-376303" y="727288"/>
            <a:ext cx="2925268" cy="3134219"/>
          </a:xfrm>
          <a:custGeom>
            <a:avLst/>
            <a:gdLst>
              <a:gd name="connsiteX0" fmla="*/ 2432225 w 3900357"/>
              <a:gd name="connsiteY0" fmla="*/ 93939 h 4178958"/>
              <a:gd name="connsiteX1" fmla="*/ 3900357 w 3900357"/>
              <a:gd name="connsiteY1" fmla="*/ 2089479 h 4178958"/>
              <a:gd name="connsiteX2" fmla="*/ 1810878 w 3900357"/>
              <a:gd name="connsiteY2" fmla="*/ 4178958 h 4178958"/>
              <a:gd name="connsiteX3" fmla="*/ 78249 w 3900357"/>
              <a:gd name="connsiteY3" fmla="*/ 3257727 h 4178958"/>
              <a:gd name="connsiteX4" fmla="*/ 0 w 3900357"/>
              <a:gd name="connsiteY4" fmla="*/ 3128923 h 4178958"/>
              <a:gd name="connsiteX5" fmla="*/ 831324 w 3900357"/>
              <a:gd name="connsiteY5" fmla="*/ 244281 h 4178958"/>
              <a:gd name="connsiteX6" fmla="*/ 997559 w 3900357"/>
              <a:gd name="connsiteY6" fmla="*/ 164202 h 4178958"/>
              <a:gd name="connsiteX7" fmla="*/ 1810878 w 3900357"/>
              <a:gd name="connsiteY7" fmla="*/ 0 h 4178958"/>
              <a:gd name="connsiteX8" fmla="*/ 2432225 w 3900357"/>
              <a:gd name="connsiteY8" fmla="*/ 93939 h 41789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00357" h="4178958">
                <a:moveTo>
                  <a:pt x="2432225" y="93939"/>
                </a:moveTo>
                <a:cubicBezTo>
                  <a:pt x="3282786" y="358491"/>
                  <a:pt x="3900357" y="1151865"/>
                  <a:pt x="3900357" y="2089479"/>
                </a:cubicBezTo>
                <a:cubicBezTo>
                  <a:pt x="3900357" y="3243466"/>
                  <a:pt x="2964865" y="4178958"/>
                  <a:pt x="1810878" y="4178958"/>
                </a:cubicBezTo>
                <a:cubicBezTo>
                  <a:pt x="1089636" y="4178958"/>
                  <a:pt x="453744" y="3813531"/>
                  <a:pt x="78249" y="3257727"/>
                </a:cubicBezTo>
                <a:lnTo>
                  <a:pt x="0" y="3128923"/>
                </a:lnTo>
                <a:lnTo>
                  <a:pt x="831324" y="244281"/>
                </a:lnTo>
                <a:lnTo>
                  <a:pt x="997559" y="164202"/>
                </a:lnTo>
                <a:cubicBezTo>
                  <a:pt x="1247540" y="58468"/>
                  <a:pt x="1522381" y="0"/>
                  <a:pt x="1810878" y="0"/>
                </a:cubicBezTo>
                <a:cubicBezTo>
                  <a:pt x="2027251" y="0"/>
                  <a:pt x="2235942" y="32888"/>
                  <a:pt x="2432225" y="93939"/>
                </a:cubicBezTo>
                <a:close/>
              </a:path>
            </a:pathLst>
          </a:custGeom>
          <a:gradFill>
            <a:gsLst>
              <a:gs pos="29000">
                <a:srgbClr val="000000">
                  <a:alpha val="0"/>
                </a:srgbClr>
              </a:gs>
              <a:gs pos="100000">
                <a:schemeClr val="accent1">
                  <a:alpha val="43000"/>
                </a:schemeClr>
              </a:gs>
            </a:gsLst>
            <a:lin ang="1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013" dirty="0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8D71EDA1-87BF-4D5D-AB79-F346FD19278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 flipH="1">
            <a:off x="-1057569" y="1049958"/>
            <a:ext cx="5143502" cy="3028376"/>
          </a:xfrm>
          <a:prstGeom prst="rect">
            <a:avLst/>
          </a:prstGeom>
          <a:gradFill>
            <a:gsLst>
              <a:gs pos="0">
                <a:srgbClr val="000000">
                  <a:alpha val="0"/>
                </a:srgbClr>
              </a:gs>
              <a:gs pos="99000">
                <a:schemeClr val="accent1">
                  <a:lumMod val="60000"/>
                  <a:lumOff val="40000"/>
                  <a:alpha val="11000"/>
                </a:schemeClr>
              </a:gs>
            </a:gsLst>
            <a:lin ang="7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96612728-6EDE-455A-85E1-5C00B33478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2880" y="1745210"/>
            <a:ext cx="2742850" cy="1637869"/>
          </a:xfrm>
        </p:spPr>
        <p:txBody>
          <a:bodyPr anchor="b">
            <a:normAutofit/>
          </a:bodyPr>
          <a:lstStyle/>
          <a:p>
            <a:pPr algn="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Kinship</a:t>
            </a:r>
            <a:b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Relations</a:t>
            </a:r>
            <a:endParaRPr lang="en-US" sz="3600" dirty="0">
              <a:solidFill>
                <a:srgbClr val="FFFFFF"/>
              </a:solidFill>
            </a:endParaRPr>
          </a:p>
        </p:txBody>
      </p:sp>
      <p:grpSp>
        <p:nvGrpSpPr>
          <p:cNvPr id="6" name="Group 5">
            <a:extLst>
              <a:ext uri="{FF2B5EF4-FFF2-40B4-BE49-F238E27FC236}">
                <a16:creationId xmlns:a16="http://schemas.microsoft.com/office/drawing/2014/main" id="{F801EC04-AA10-9613-9976-DC196DBB3851}"/>
              </a:ext>
            </a:extLst>
          </p:cNvPr>
          <p:cNvGrpSpPr/>
          <p:nvPr/>
        </p:nvGrpSpPr>
        <p:grpSpPr>
          <a:xfrm>
            <a:off x="3596937" y="155953"/>
            <a:ext cx="4976204" cy="4846802"/>
            <a:chOff x="1992834" y="1690442"/>
            <a:chExt cx="4976204" cy="4846802"/>
          </a:xfrm>
        </p:grpSpPr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8A023C94-D391-3450-59DF-0CD3B60D9BDB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286840" y="2121756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90E292AD-0F41-A4CC-8EEE-08C15838A69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44040" y="3036156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ectangle 10">
              <a:extLst>
                <a:ext uri="{FF2B5EF4-FFF2-40B4-BE49-F238E27FC236}">
                  <a16:creationId xmlns:a16="http://schemas.microsoft.com/office/drawing/2014/main" id="{2E8AB298-C7B7-5BF4-B6D3-10F39A355B48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113990" y="2128425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C1F5EC07-DCCB-3A94-98C3-81F4794FECA4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2744040" y="4406945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C179D1B5-46B9-9EB1-E3A1-6F8F1CCE74F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658440" y="4415808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6">
              <a:extLst>
                <a:ext uri="{FF2B5EF4-FFF2-40B4-BE49-F238E27FC236}">
                  <a16:creationId xmlns:a16="http://schemas.microsoft.com/office/drawing/2014/main" id="{AFC7B6D3-3175-6C11-4380-1C6CED06C2D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2840" y="3036156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5880D6D5-0F7B-36AB-B181-1CC94A9F6BED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028390" y="2126806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>
              <a:extLst>
                <a:ext uri="{FF2B5EF4-FFF2-40B4-BE49-F238E27FC236}">
                  <a16:creationId xmlns:a16="http://schemas.microsoft.com/office/drawing/2014/main" id="{9A41F6B5-A9E4-4A8D-AC5A-987ECCB15B0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3201240" y="2121756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2" name="Straight Connector 21">
              <a:extLst>
                <a:ext uri="{FF2B5EF4-FFF2-40B4-BE49-F238E27FC236}">
                  <a16:creationId xmlns:a16="http://schemas.microsoft.com/office/drawing/2014/main" id="{17F05BD4-A0D3-CE16-5F25-B88B4F66BA1D}"/>
                </a:ext>
              </a:extLst>
            </p:cNvPr>
            <p:cNvCxnSpPr>
              <a:stCxn id="21" idx="2"/>
              <a:endCxn id="7" idx="3"/>
            </p:cNvCxnSpPr>
            <p:nvPr/>
          </p:nvCxnSpPr>
          <p:spPr>
            <a:xfrm flipH="1">
              <a:off x="2744040" y="2350356"/>
              <a:ext cx="4572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D48CD9AF-F063-0432-88DF-C178D8330310}"/>
                </a:ext>
              </a:extLst>
            </p:cNvPr>
            <p:cNvCxnSpPr>
              <a:stCxn id="19" idx="2"/>
              <a:endCxn id="11" idx="3"/>
            </p:cNvCxnSpPr>
            <p:nvPr/>
          </p:nvCxnSpPr>
          <p:spPr>
            <a:xfrm flipH="1">
              <a:off x="4571190" y="2355406"/>
              <a:ext cx="457200" cy="161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>
              <a:extLst>
                <a:ext uri="{FF2B5EF4-FFF2-40B4-BE49-F238E27FC236}">
                  <a16:creationId xmlns:a16="http://schemas.microsoft.com/office/drawing/2014/main" id="{6B8451A9-9EB5-0EA1-29AA-1802BB4EA34D}"/>
                </a:ext>
              </a:extLst>
            </p:cNvPr>
            <p:cNvCxnSpPr>
              <a:stCxn id="9" idx="0"/>
            </p:cNvCxnSpPr>
            <p:nvPr/>
          </p:nvCxnSpPr>
          <p:spPr>
            <a:xfrm flipV="1">
              <a:off x="2972640" y="2350356"/>
              <a:ext cx="0" cy="6858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>
              <a:extLst>
                <a:ext uri="{FF2B5EF4-FFF2-40B4-BE49-F238E27FC236}">
                  <a16:creationId xmlns:a16="http://schemas.microsoft.com/office/drawing/2014/main" id="{CD3DCD7E-B969-ABEA-F1D5-F4AFB5370D0D}"/>
                </a:ext>
              </a:extLst>
            </p:cNvPr>
            <p:cNvCxnSpPr>
              <a:stCxn id="17" idx="0"/>
            </p:cNvCxnSpPr>
            <p:nvPr/>
          </p:nvCxnSpPr>
          <p:spPr>
            <a:xfrm flipV="1">
              <a:off x="4801440" y="2350356"/>
              <a:ext cx="0" cy="68580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>
              <a:extLst>
                <a:ext uri="{FF2B5EF4-FFF2-40B4-BE49-F238E27FC236}">
                  <a16:creationId xmlns:a16="http://schemas.microsoft.com/office/drawing/2014/main" id="{DF20064A-C2F9-2B1C-E6AC-01285CD68C09}"/>
                </a:ext>
              </a:extLst>
            </p:cNvPr>
            <p:cNvCxnSpPr>
              <a:stCxn id="17" idx="2"/>
              <a:endCxn id="9" idx="3"/>
            </p:cNvCxnSpPr>
            <p:nvPr/>
          </p:nvCxnSpPr>
          <p:spPr>
            <a:xfrm flipH="1">
              <a:off x="3201240" y="3264756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>
              <a:extLst>
                <a:ext uri="{FF2B5EF4-FFF2-40B4-BE49-F238E27FC236}">
                  <a16:creationId xmlns:a16="http://schemas.microsoft.com/office/drawing/2014/main" id="{C5CFE2E2-3EDE-DC0E-5427-9276F2525503}"/>
                </a:ext>
              </a:extLst>
            </p:cNvPr>
            <p:cNvCxnSpPr>
              <a:stCxn id="15" idx="0"/>
            </p:cNvCxnSpPr>
            <p:nvPr/>
          </p:nvCxnSpPr>
          <p:spPr>
            <a:xfrm flipV="1">
              <a:off x="3887040" y="3264756"/>
              <a:ext cx="0" cy="115105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>
              <a:extLst>
                <a:ext uri="{FF2B5EF4-FFF2-40B4-BE49-F238E27FC236}">
                  <a16:creationId xmlns:a16="http://schemas.microsoft.com/office/drawing/2014/main" id="{5C713F69-908B-9CCF-BD5A-0D11EA6E49A0}"/>
                </a:ext>
              </a:extLst>
            </p:cNvPr>
            <p:cNvCxnSpPr/>
            <p:nvPr/>
          </p:nvCxnSpPr>
          <p:spPr>
            <a:xfrm flipH="1">
              <a:off x="2972640" y="3951276"/>
              <a:ext cx="18288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C6237139-C64A-3B16-896E-6C9FCF658337}"/>
                </a:ext>
              </a:extLst>
            </p:cNvPr>
            <p:cNvCxnSpPr>
              <a:endCxn id="13" idx="0"/>
            </p:cNvCxnSpPr>
            <p:nvPr/>
          </p:nvCxnSpPr>
          <p:spPr>
            <a:xfrm>
              <a:off x="2972640" y="3951276"/>
              <a:ext cx="0" cy="4556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>
              <a:extLst>
                <a:ext uri="{FF2B5EF4-FFF2-40B4-BE49-F238E27FC236}">
                  <a16:creationId xmlns:a16="http://schemas.microsoft.com/office/drawing/2014/main" id="{813E6F68-E289-FAE3-F17D-274B887EA97E}"/>
                </a:ext>
              </a:extLst>
            </p:cNvPr>
            <p:cNvCxnSpPr/>
            <p:nvPr/>
          </p:nvCxnSpPr>
          <p:spPr>
            <a:xfrm>
              <a:off x="4799790" y="3951276"/>
              <a:ext cx="0" cy="468458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196A409A-1556-926B-2D90-593E16424A29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1190" y="4429700"/>
              <a:ext cx="457200" cy="457200"/>
            </a:xfrm>
            <a:prstGeom prst="rect">
              <a:avLst/>
            </a:prstGeom>
            <a:solidFill>
              <a:schemeClr val="bg1">
                <a:lumMod val="75000"/>
              </a:schemeClr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B1CF3DA5-707B-9CE6-7C5F-4788380144C3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99990" y="5800489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>
              <a:extLst>
                <a:ext uri="{FF2B5EF4-FFF2-40B4-BE49-F238E27FC236}">
                  <a16:creationId xmlns:a16="http://schemas.microsoft.com/office/drawing/2014/main" id="{D6770793-CB9F-843C-FBD1-2080067C12DE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6399990" y="4429700"/>
              <a:ext cx="457200" cy="457200"/>
            </a:xfrm>
            <a:prstGeom prst="ellipse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ED023520-273B-A097-7A73-84B11FD95350}"/>
                </a:ext>
              </a:extLst>
            </p:cNvPr>
            <p:cNvCxnSpPr>
              <a:stCxn id="33" idx="2"/>
              <a:endCxn id="31" idx="3"/>
            </p:cNvCxnSpPr>
            <p:nvPr/>
          </p:nvCxnSpPr>
          <p:spPr>
            <a:xfrm flipH="1">
              <a:off x="5028390" y="4658300"/>
              <a:ext cx="13716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2A27A8E9-A276-6400-043C-4204B906CCE4}"/>
                </a:ext>
              </a:extLst>
            </p:cNvPr>
            <p:cNvCxnSpPr>
              <a:stCxn id="39" idx="0"/>
            </p:cNvCxnSpPr>
            <p:nvPr/>
          </p:nvCxnSpPr>
          <p:spPr>
            <a:xfrm flipV="1">
              <a:off x="5714190" y="4658300"/>
              <a:ext cx="0" cy="1151052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3F67ABE2-0C13-6E5F-7965-49F43AD299B5}"/>
                </a:ext>
              </a:extLst>
            </p:cNvPr>
            <p:cNvCxnSpPr/>
            <p:nvPr/>
          </p:nvCxnSpPr>
          <p:spPr>
            <a:xfrm flipH="1">
              <a:off x="4799790" y="5344820"/>
              <a:ext cx="1828800" cy="0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562F3A10-7895-7AF1-A41F-742950DD4A83}"/>
                </a:ext>
              </a:extLst>
            </p:cNvPr>
            <p:cNvCxnSpPr/>
            <p:nvPr/>
          </p:nvCxnSpPr>
          <p:spPr>
            <a:xfrm>
              <a:off x="4799790" y="5344820"/>
              <a:ext cx="0" cy="4556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Rectangle 37">
              <a:extLst>
                <a:ext uri="{FF2B5EF4-FFF2-40B4-BE49-F238E27FC236}">
                  <a16:creationId xmlns:a16="http://schemas.microsoft.com/office/drawing/2014/main" id="{43FE7B8E-C9AA-87EE-C34C-A98B1D5E3A52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4571190" y="5800489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9" name="Rectangle 38">
              <a:extLst>
                <a:ext uri="{FF2B5EF4-FFF2-40B4-BE49-F238E27FC236}">
                  <a16:creationId xmlns:a16="http://schemas.microsoft.com/office/drawing/2014/main" id="{239BB436-07C9-4BE4-BD7D-C14F7D57AFF7}"/>
                </a:ext>
              </a:extLst>
            </p:cNvPr>
            <p:cNvSpPr>
              <a:spLocks noChangeAspect="1"/>
            </p:cNvSpPr>
            <p:nvPr/>
          </p:nvSpPr>
          <p:spPr>
            <a:xfrm>
              <a:off x="5485590" y="5809352"/>
              <a:ext cx="457200" cy="457200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0D302AC7-98FD-5643-C4E8-9A5DA462198D}"/>
                </a:ext>
              </a:extLst>
            </p:cNvPr>
            <p:cNvCxnSpPr>
              <a:endCxn id="32" idx="0"/>
            </p:cNvCxnSpPr>
            <p:nvPr/>
          </p:nvCxnSpPr>
          <p:spPr>
            <a:xfrm>
              <a:off x="6628590" y="5344820"/>
              <a:ext cx="0" cy="455669"/>
            </a:xfrm>
            <a:prstGeom prst="line">
              <a:avLst/>
            </a:prstGeom>
            <a:ln>
              <a:solidFill>
                <a:schemeClr val="tx1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41" name="TextBox 40">
              <a:extLst>
                <a:ext uri="{FF2B5EF4-FFF2-40B4-BE49-F238E27FC236}">
                  <a16:creationId xmlns:a16="http://schemas.microsoft.com/office/drawing/2014/main" id="{C09F0B69-A1F2-5676-F62C-29EBC5888FD8}"/>
                </a:ext>
              </a:extLst>
            </p:cNvPr>
            <p:cNvSpPr txBox="1"/>
            <p:nvPr/>
          </p:nvSpPr>
          <p:spPr>
            <a:xfrm>
              <a:off x="2619380" y="4883214"/>
              <a:ext cx="7065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sibling1</a:t>
              </a:r>
            </a:p>
          </p:txBody>
        </p:sp>
        <p:sp>
          <p:nvSpPr>
            <p:cNvPr id="42" name="TextBox 41">
              <a:extLst>
                <a:ext uri="{FF2B5EF4-FFF2-40B4-BE49-F238E27FC236}">
                  <a16:creationId xmlns:a16="http://schemas.microsoft.com/office/drawing/2014/main" id="{E17B6B3A-646F-8D4C-05F0-559D67C5BCC4}"/>
                </a:ext>
              </a:extLst>
            </p:cNvPr>
            <p:cNvSpPr txBox="1"/>
            <p:nvPr/>
          </p:nvSpPr>
          <p:spPr>
            <a:xfrm>
              <a:off x="3533780" y="4886900"/>
              <a:ext cx="706519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sibling2</a:t>
              </a:r>
            </a:p>
          </p:txBody>
        </p:sp>
        <p:sp>
          <p:nvSpPr>
            <p:cNvPr id="43" name="TextBox 42">
              <a:extLst>
                <a:ext uri="{FF2B5EF4-FFF2-40B4-BE49-F238E27FC236}">
                  <a16:creationId xmlns:a16="http://schemas.microsoft.com/office/drawing/2014/main" id="{32A14988-C565-99F5-6C71-B964B56096A9}"/>
                </a:ext>
              </a:extLst>
            </p:cNvPr>
            <p:cNvSpPr txBox="1"/>
            <p:nvPr/>
          </p:nvSpPr>
          <p:spPr>
            <a:xfrm>
              <a:off x="4446530" y="4886900"/>
              <a:ext cx="70629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missing</a:t>
              </a:r>
            </a:p>
          </p:txBody>
        </p:sp>
        <p:sp>
          <p:nvSpPr>
            <p:cNvPr id="44" name="TextBox 43">
              <a:extLst>
                <a:ext uri="{FF2B5EF4-FFF2-40B4-BE49-F238E27FC236}">
                  <a16:creationId xmlns:a16="http://schemas.microsoft.com/office/drawing/2014/main" id="{DF5D773F-CB94-1E19-76CB-EDDCE289164C}"/>
                </a:ext>
              </a:extLst>
            </p:cNvPr>
            <p:cNvSpPr txBox="1"/>
            <p:nvPr/>
          </p:nvSpPr>
          <p:spPr>
            <a:xfrm>
              <a:off x="6288142" y="4886900"/>
              <a:ext cx="68089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spouse</a:t>
              </a:r>
            </a:p>
          </p:txBody>
        </p:sp>
        <p:sp>
          <p:nvSpPr>
            <p:cNvPr id="45" name="TextBox 44">
              <a:extLst>
                <a:ext uri="{FF2B5EF4-FFF2-40B4-BE49-F238E27FC236}">
                  <a16:creationId xmlns:a16="http://schemas.microsoft.com/office/drawing/2014/main" id="{D898D057-9AE5-3FB5-3DF2-B78CE6356648}"/>
                </a:ext>
              </a:extLst>
            </p:cNvPr>
            <p:cNvSpPr txBox="1"/>
            <p:nvPr/>
          </p:nvSpPr>
          <p:spPr>
            <a:xfrm>
              <a:off x="4506418" y="6260245"/>
              <a:ext cx="5867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child1</a:t>
              </a:r>
            </a:p>
          </p:txBody>
        </p:sp>
        <p:sp>
          <p:nvSpPr>
            <p:cNvPr id="46" name="TextBox 45">
              <a:extLst>
                <a:ext uri="{FF2B5EF4-FFF2-40B4-BE49-F238E27FC236}">
                  <a16:creationId xmlns:a16="http://schemas.microsoft.com/office/drawing/2014/main" id="{0413F2B9-2F64-4AF3-8D3D-B1E011977C88}"/>
                </a:ext>
              </a:extLst>
            </p:cNvPr>
            <p:cNvSpPr txBox="1"/>
            <p:nvPr/>
          </p:nvSpPr>
          <p:spPr>
            <a:xfrm>
              <a:off x="5420818" y="6260245"/>
              <a:ext cx="5867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child2</a:t>
              </a:r>
            </a:p>
          </p:txBody>
        </p:sp>
        <p:sp>
          <p:nvSpPr>
            <p:cNvPr id="47" name="TextBox 46">
              <a:extLst>
                <a:ext uri="{FF2B5EF4-FFF2-40B4-BE49-F238E27FC236}">
                  <a16:creationId xmlns:a16="http://schemas.microsoft.com/office/drawing/2014/main" id="{36FE4454-DADB-C5D7-3AA1-3AB4B7FA5BF1}"/>
                </a:ext>
              </a:extLst>
            </p:cNvPr>
            <p:cNvSpPr txBox="1"/>
            <p:nvPr/>
          </p:nvSpPr>
          <p:spPr>
            <a:xfrm>
              <a:off x="6335218" y="6257689"/>
              <a:ext cx="586744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child3</a:t>
              </a:r>
            </a:p>
          </p:txBody>
        </p:sp>
        <p:sp>
          <p:nvSpPr>
            <p:cNvPr id="48" name="TextBox 47">
              <a:extLst>
                <a:ext uri="{FF2B5EF4-FFF2-40B4-BE49-F238E27FC236}">
                  <a16:creationId xmlns:a16="http://schemas.microsoft.com/office/drawing/2014/main" id="{1A0D445C-7044-5614-9715-94F9C2A3CA9E}"/>
                </a:ext>
              </a:extLst>
            </p:cNvPr>
            <p:cNvSpPr txBox="1"/>
            <p:nvPr/>
          </p:nvSpPr>
          <p:spPr>
            <a:xfrm>
              <a:off x="2681534" y="3493356"/>
              <a:ext cx="582211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father</a:t>
              </a:r>
            </a:p>
          </p:txBody>
        </p:sp>
        <p:sp>
          <p:nvSpPr>
            <p:cNvPr id="49" name="TextBox 48">
              <a:extLst>
                <a:ext uri="{FF2B5EF4-FFF2-40B4-BE49-F238E27FC236}">
                  <a16:creationId xmlns:a16="http://schemas.microsoft.com/office/drawing/2014/main" id="{D1E97E77-595B-E900-2F4D-7F28FC09A98A}"/>
                </a:ext>
              </a:extLst>
            </p:cNvPr>
            <p:cNvSpPr txBox="1"/>
            <p:nvPr/>
          </p:nvSpPr>
          <p:spPr>
            <a:xfrm>
              <a:off x="4467983" y="3493356"/>
              <a:ext cx="663613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>
                  <a:latin typeface="Arial"/>
                  <a:cs typeface="Arial"/>
                </a:rPr>
                <a:t>mother</a:t>
              </a:r>
            </a:p>
          </p:txBody>
        </p:sp>
        <p:sp>
          <p:nvSpPr>
            <p:cNvPr id="50" name="TextBox 49">
              <a:extLst>
                <a:ext uri="{FF2B5EF4-FFF2-40B4-BE49-F238E27FC236}">
                  <a16:creationId xmlns:a16="http://schemas.microsoft.com/office/drawing/2014/main" id="{6830C5D4-2732-C981-4FF2-C75BE8BAE8DE}"/>
                </a:ext>
              </a:extLst>
            </p:cNvPr>
            <p:cNvSpPr txBox="1"/>
            <p:nvPr/>
          </p:nvSpPr>
          <p:spPr>
            <a:xfrm>
              <a:off x="1992834" y="1690442"/>
              <a:ext cx="968535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paternal</a:t>
              </a:r>
            </a:p>
            <a:p>
              <a:pPr algn="ctr"/>
              <a:r>
                <a:rPr lang="en-US" sz="1200" dirty="0">
                  <a:latin typeface="Arial"/>
                  <a:cs typeface="Arial"/>
                </a:rPr>
                <a:t>grandfather</a:t>
              </a:r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5DBC5AAE-5A9C-802E-5C34-D033C72D0DB6}"/>
                </a:ext>
              </a:extLst>
            </p:cNvPr>
            <p:cNvSpPr txBox="1"/>
            <p:nvPr/>
          </p:nvSpPr>
          <p:spPr>
            <a:xfrm>
              <a:off x="3755630" y="1690442"/>
              <a:ext cx="11508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maternal grandfather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C86B488-1889-3445-D06B-61466EE9D62D}"/>
                </a:ext>
              </a:extLst>
            </p:cNvPr>
            <p:cNvSpPr txBox="1"/>
            <p:nvPr/>
          </p:nvSpPr>
          <p:spPr>
            <a:xfrm>
              <a:off x="2891822" y="1690442"/>
              <a:ext cx="1053494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paternal</a:t>
              </a:r>
            </a:p>
            <a:p>
              <a:pPr algn="ctr"/>
              <a:r>
                <a:rPr lang="en-US" sz="1200" dirty="0">
                  <a:latin typeface="Arial"/>
                  <a:cs typeface="Arial"/>
                </a:rPr>
                <a:t>grandmother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9437E729-9E6B-5698-B2D4-B899E0A38D82}"/>
                </a:ext>
              </a:extLst>
            </p:cNvPr>
            <p:cNvSpPr txBox="1"/>
            <p:nvPr/>
          </p:nvSpPr>
          <p:spPr>
            <a:xfrm>
              <a:off x="4689410" y="1690442"/>
              <a:ext cx="115084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>
                  <a:latin typeface="Arial"/>
                  <a:cs typeface="Arial"/>
                </a:rPr>
                <a:t>maternal grandmother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8718747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96" y="208846"/>
            <a:ext cx="7709162" cy="7752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Crime Lab – No Results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A2F651B-07DB-608B-F9BE-76E4B4950AE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41350783"/>
              </p:ext>
            </p:extLst>
          </p:nvPr>
        </p:nvGraphicFramePr>
        <p:xfrm>
          <a:off x="912800" y="2453573"/>
          <a:ext cx="3069021" cy="14294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4903">
                  <a:extLst>
                    <a:ext uri="{9D8B030D-6E8A-4147-A177-3AD203B41FA5}">
                      <a16:colId xmlns:a16="http://schemas.microsoft.com/office/drawing/2014/main" val="1928781577"/>
                    </a:ext>
                  </a:extLst>
                </a:gridCol>
                <a:gridCol w="1252059">
                  <a:extLst>
                    <a:ext uri="{9D8B030D-6E8A-4147-A177-3AD203B41FA5}">
                      <a16:colId xmlns:a16="http://schemas.microsoft.com/office/drawing/2014/main" val="1876433449"/>
                    </a:ext>
                  </a:extLst>
                </a:gridCol>
                <a:gridCol w="1252059">
                  <a:extLst>
                    <a:ext uri="{9D8B030D-6E8A-4147-A177-3AD203B41FA5}">
                      <a16:colId xmlns:a16="http://schemas.microsoft.com/office/drawing/2014/main" val="3514142383"/>
                    </a:ext>
                  </a:extLst>
                </a:gridCol>
              </a:tblGrid>
              <a:tr h="51500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669847"/>
                  </a:ext>
                </a:extLst>
              </a:tr>
              <a:tr h="4552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471688"/>
                  </a:ext>
                </a:extLst>
              </a:tr>
              <a:tr h="4552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4112"/>
                  </a:ext>
                </a:extLst>
              </a:tr>
            </a:tbl>
          </a:graphicData>
        </a:graphic>
      </p:graphicFrame>
      <p:sp>
        <p:nvSpPr>
          <p:cNvPr id="7" name="Down Arrow 6">
            <a:extLst>
              <a:ext uri="{FF2B5EF4-FFF2-40B4-BE49-F238E27FC236}">
                <a16:creationId xmlns:a16="http://schemas.microsoft.com/office/drawing/2014/main" id="{5D980F65-D371-857B-6EFF-0838E7A9B939}"/>
              </a:ext>
            </a:extLst>
          </p:cNvPr>
          <p:cNvSpPr/>
          <p:nvPr/>
        </p:nvSpPr>
        <p:spPr bwMode="auto">
          <a:xfrm rot="18277381">
            <a:off x="2163531" y="2791009"/>
            <a:ext cx="789432" cy="978408"/>
          </a:xfrm>
          <a:prstGeom prst="downArrow">
            <a:avLst/>
          </a:prstGeom>
          <a:solidFill>
            <a:srgbClr val="ED7D31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458494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96" y="208846"/>
            <a:ext cx="7709162" cy="7752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rgbClr val="FFFF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Crime Lab – No Results</a:t>
            </a:r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EA2F651B-07DB-608B-F9BE-76E4B4950AE2}"/>
              </a:ext>
            </a:extLst>
          </p:cNvPr>
          <p:cNvGraphicFramePr>
            <a:graphicFrameLocks noGrp="1"/>
          </p:cNvGraphicFramePr>
          <p:nvPr/>
        </p:nvGraphicFramePr>
        <p:xfrm>
          <a:off x="912800" y="2453573"/>
          <a:ext cx="3069021" cy="14294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4903">
                  <a:extLst>
                    <a:ext uri="{9D8B030D-6E8A-4147-A177-3AD203B41FA5}">
                      <a16:colId xmlns:a16="http://schemas.microsoft.com/office/drawing/2014/main" val="1928781577"/>
                    </a:ext>
                  </a:extLst>
                </a:gridCol>
                <a:gridCol w="1252059">
                  <a:extLst>
                    <a:ext uri="{9D8B030D-6E8A-4147-A177-3AD203B41FA5}">
                      <a16:colId xmlns:a16="http://schemas.microsoft.com/office/drawing/2014/main" val="1876433449"/>
                    </a:ext>
                  </a:extLst>
                </a:gridCol>
                <a:gridCol w="1252059">
                  <a:extLst>
                    <a:ext uri="{9D8B030D-6E8A-4147-A177-3AD203B41FA5}">
                      <a16:colId xmlns:a16="http://schemas.microsoft.com/office/drawing/2014/main" val="3514142383"/>
                    </a:ext>
                  </a:extLst>
                </a:gridCol>
              </a:tblGrid>
              <a:tr h="51500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669847"/>
                  </a:ext>
                </a:extLst>
              </a:tr>
              <a:tr h="4552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471688"/>
                  </a:ext>
                </a:extLst>
              </a:tr>
              <a:tr h="4552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4112"/>
                  </a:ext>
                </a:extLst>
              </a:tr>
            </a:tbl>
          </a:graphicData>
        </a:graphic>
      </p:graphicFrame>
      <p:sp>
        <p:nvSpPr>
          <p:cNvPr id="7" name="Down Arrow 6">
            <a:extLst>
              <a:ext uri="{FF2B5EF4-FFF2-40B4-BE49-F238E27FC236}">
                <a16:creationId xmlns:a16="http://schemas.microsoft.com/office/drawing/2014/main" id="{5D980F65-D371-857B-6EFF-0838E7A9B939}"/>
              </a:ext>
            </a:extLst>
          </p:cNvPr>
          <p:cNvSpPr/>
          <p:nvPr/>
        </p:nvSpPr>
        <p:spPr bwMode="auto">
          <a:xfrm rot="18277381">
            <a:off x="2163531" y="2791009"/>
            <a:ext cx="789432" cy="978408"/>
          </a:xfrm>
          <a:prstGeom prst="downArrow">
            <a:avLst/>
          </a:prstGeom>
          <a:solidFill>
            <a:srgbClr val="ED7D31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graphicFrame>
        <p:nvGraphicFramePr>
          <p:cNvPr id="9" name="Table 5">
            <a:extLst>
              <a:ext uri="{FF2B5EF4-FFF2-40B4-BE49-F238E27FC236}">
                <a16:creationId xmlns:a16="http://schemas.microsoft.com/office/drawing/2014/main" id="{3D97B708-4974-9BD8-BE65-C07549DF2084}"/>
              </a:ext>
            </a:extLst>
          </p:cNvPr>
          <p:cNvGraphicFramePr>
            <a:graphicFrameLocks noGrp="1"/>
          </p:cNvGraphicFramePr>
          <p:nvPr/>
        </p:nvGraphicFramePr>
        <p:xfrm>
          <a:off x="5162180" y="2447114"/>
          <a:ext cx="3069021" cy="142940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564903">
                  <a:extLst>
                    <a:ext uri="{9D8B030D-6E8A-4147-A177-3AD203B41FA5}">
                      <a16:colId xmlns:a16="http://schemas.microsoft.com/office/drawing/2014/main" val="1928781577"/>
                    </a:ext>
                  </a:extLst>
                </a:gridCol>
                <a:gridCol w="1252059">
                  <a:extLst>
                    <a:ext uri="{9D8B030D-6E8A-4147-A177-3AD203B41FA5}">
                      <a16:colId xmlns:a16="http://schemas.microsoft.com/office/drawing/2014/main" val="1876433449"/>
                    </a:ext>
                  </a:extLst>
                </a:gridCol>
                <a:gridCol w="1252059">
                  <a:extLst>
                    <a:ext uri="{9D8B030D-6E8A-4147-A177-3AD203B41FA5}">
                      <a16:colId xmlns:a16="http://schemas.microsoft.com/office/drawing/2014/main" val="3514142383"/>
                    </a:ext>
                  </a:extLst>
                </a:gridCol>
              </a:tblGrid>
              <a:tr h="515008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29669847"/>
                  </a:ext>
                </a:extLst>
              </a:tr>
              <a:tr h="4552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2471688"/>
                  </a:ext>
                </a:extLst>
              </a:tr>
              <a:tr h="45525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?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11 12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2794112"/>
                  </a:ext>
                </a:extLst>
              </a:tr>
            </a:tbl>
          </a:graphicData>
        </a:graphic>
      </p:graphicFrame>
      <p:sp>
        <p:nvSpPr>
          <p:cNvPr id="13" name="Down Arrow 12">
            <a:extLst>
              <a:ext uri="{FF2B5EF4-FFF2-40B4-BE49-F238E27FC236}">
                <a16:creationId xmlns:a16="http://schemas.microsoft.com/office/drawing/2014/main" id="{2A201A21-8F50-D01D-E07B-EBD44B79FEA0}"/>
              </a:ext>
            </a:extLst>
          </p:cNvPr>
          <p:cNvSpPr/>
          <p:nvPr/>
        </p:nvSpPr>
        <p:spPr bwMode="auto">
          <a:xfrm rot="7578170">
            <a:off x="6351639" y="2732133"/>
            <a:ext cx="789432" cy="978408"/>
          </a:xfrm>
          <a:prstGeom prst="downArrow">
            <a:avLst/>
          </a:prstGeom>
          <a:solidFill>
            <a:srgbClr val="ED7D31"/>
          </a:solidFill>
          <a:ln>
            <a:noFill/>
            <a:headEnd type="none" w="med" len="med"/>
            <a:tailEnd type="none" w="med" len="med"/>
          </a:ln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62511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1B15ED52-F352-441B-82BF-E0EA34836D0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9144000" cy="51435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B2E3793-BFE6-45A2-9B7B-E18844431C9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-1" y="-1"/>
            <a:ext cx="9143999" cy="1193057"/>
          </a:xfrm>
          <a:prstGeom prst="rect">
            <a:avLst/>
          </a:prstGeom>
          <a:gradFill>
            <a:gsLst>
              <a:gs pos="0">
                <a:srgbClr val="000000"/>
              </a:gs>
              <a:gs pos="100000">
                <a:schemeClr val="accent1">
                  <a:lumMod val="75000"/>
                </a:schemeClr>
              </a:gs>
            </a:gsLst>
            <a:lin ang="8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BC4C4868-CB8F-4AF9-9CDB-8108F2C19B6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-3" y="0"/>
            <a:ext cx="6086480" cy="1193057"/>
          </a:xfrm>
          <a:prstGeom prst="rect">
            <a:avLst/>
          </a:prstGeom>
          <a:gradFill>
            <a:gsLst>
              <a:gs pos="20000">
                <a:schemeClr val="accent1">
                  <a:alpha val="0"/>
                </a:schemeClr>
              </a:gs>
              <a:gs pos="100000">
                <a:schemeClr val="accent1">
                  <a:lumMod val="50000"/>
                  <a:alpha val="55000"/>
                </a:schemeClr>
              </a:gs>
            </a:gsLst>
            <a:lin ang="13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375E0459-6403-40CD-989D-56A4407CA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6086474" y="-1"/>
            <a:ext cx="3057524" cy="1193057"/>
          </a:xfrm>
          <a:prstGeom prst="rect">
            <a:avLst/>
          </a:prstGeom>
          <a:gradFill>
            <a:gsLst>
              <a:gs pos="0">
                <a:schemeClr val="accent1">
                  <a:alpha val="66000"/>
                </a:schemeClr>
              </a:gs>
              <a:gs pos="100000">
                <a:srgbClr val="000000">
                  <a:alpha val="30000"/>
                </a:srgbClr>
              </a:gs>
            </a:gsLst>
            <a:lin ang="13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53E5B1A8-3AC9-4BD1-9BBC-78CA94F2D1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44512" y="-1"/>
            <a:ext cx="8799485" cy="1198075"/>
          </a:xfrm>
          <a:prstGeom prst="rect">
            <a:avLst/>
          </a:prstGeom>
          <a:gradFill>
            <a:gsLst>
              <a:gs pos="50000">
                <a:srgbClr val="000000">
                  <a:alpha val="0"/>
                </a:srgbClr>
              </a:gs>
              <a:gs pos="99000">
                <a:schemeClr val="accent1">
                  <a:lumMod val="50000"/>
                  <a:alpha val="52000"/>
                </a:schemeClr>
              </a:gs>
            </a:gsLst>
            <a:lin ang="168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1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086B839-48F2-0127-0A56-DB0081CCE1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03796" y="208846"/>
            <a:ext cx="7709162" cy="775252"/>
          </a:xfrm>
        </p:spPr>
        <p:txBody>
          <a:bodyPr>
            <a:noAutofit/>
          </a:bodyPr>
          <a:lstStyle/>
          <a:p>
            <a:pPr algn="ctr"/>
            <a:r>
              <a:rPr lang="en-US" sz="36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The TrueAllele Approach</a:t>
            </a:r>
            <a:endParaRPr lang="en-US" sz="36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9EA04-AC20-98D9-D41D-8C07B9E0343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873565" y="1643107"/>
            <a:ext cx="3369623" cy="2762519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Computer automation: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Reference genotypes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Kinship genotypes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Comparison</a:t>
            </a: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Match Statistics</a:t>
            </a:r>
          </a:p>
        </p:txBody>
      </p:sp>
    </p:spTree>
    <p:extLst>
      <p:ext uri="{BB962C8B-B14F-4D97-AF65-F5344CB8AC3E}">
        <p14:creationId xmlns:p14="http://schemas.microsoft.com/office/powerpoint/2010/main" val="2419120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4" id="{57F4C278-FB78-FA44-A044-D733845341F0}" vid="{23EBC24D-9D95-474D-9687-5503B89CD79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170</TotalTime>
  <Words>520</Words>
  <Application>Microsoft Macintosh PowerPoint</Application>
  <PresentationFormat>On-screen Show (16:9)</PresentationFormat>
  <Paragraphs>338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ArialMT</vt:lpstr>
      <vt:lpstr>Calibri</vt:lpstr>
      <vt:lpstr>Calibri Light</vt:lpstr>
      <vt:lpstr>Office Theme</vt:lpstr>
      <vt:lpstr>Identifying Victim Remains Using Kinship Genotype Inference</vt:lpstr>
      <vt:lpstr>Bus Crash</vt:lpstr>
      <vt:lpstr>Victim Remains</vt:lpstr>
      <vt:lpstr>Relatives of Missing People</vt:lpstr>
      <vt:lpstr>Task: Find DNA Matches</vt:lpstr>
      <vt:lpstr>Kinship Relations</vt:lpstr>
      <vt:lpstr>Crime Lab – No Results</vt:lpstr>
      <vt:lpstr>Crime Lab – No Results</vt:lpstr>
      <vt:lpstr>The TrueAllele Approach</vt:lpstr>
      <vt:lpstr>Genotype Matching</vt:lpstr>
      <vt:lpstr>Identification Results</vt:lpstr>
      <vt:lpstr>Matches TrueAllele Found</vt:lpstr>
      <vt:lpstr>Matches TrueAllele Found</vt:lpstr>
      <vt:lpstr>You Can Solve it Too</vt:lpstr>
      <vt:lpstr>Student Exercise</vt:lpstr>
      <vt:lpstr>Student Exercise</vt:lpstr>
      <vt:lpstr>Conclusions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Cybergenetics Presentation Template</dc:title>
  <dc:subject/>
  <dc:creator>Bill Allan</dc:creator>
  <cp:keywords/>
  <dc:description/>
  <cp:lastModifiedBy>Bill Allan</cp:lastModifiedBy>
  <cp:revision>10</cp:revision>
  <dcterms:created xsi:type="dcterms:W3CDTF">2023-01-17T16:09:29Z</dcterms:created>
  <dcterms:modified xsi:type="dcterms:W3CDTF">2023-02-10T15:10:14Z</dcterms:modified>
  <cp:category/>
</cp:coreProperties>
</file>