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9" r:id="rId2"/>
    <p:sldId id="371" r:id="rId3"/>
    <p:sldId id="466" r:id="rId4"/>
    <p:sldId id="438" r:id="rId5"/>
    <p:sldId id="619" r:id="rId6"/>
    <p:sldId id="495" r:id="rId7"/>
    <p:sldId id="610" r:id="rId8"/>
    <p:sldId id="496" r:id="rId9"/>
    <p:sldId id="497" r:id="rId10"/>
    <p:sldId id="611" r:id="rId11"/>
    <p:sldId id="612" r:id="rId12"/>
    <p:sldId id="609" r:id="rId13"/>
    <p:sldId id="613" r:id="rId14"/>
    <p:sldId id="500" r:id="rId15"/>
    <p:sldId id="614" r:id="rId16"/>
    <p:sldId id="616" r:id="rId17"/>
    <p:sldId id="615" r:id="rId18"/>
    <p:sldId id="503" r:id="rId19"/>
    <p:sldId id="617" r:id="rId20"/>
    <p:sldId id="506" r:id="rId21"/>
    <p:sldId id="507" r:id="rId22"/>
    <p:sldId id="618" r:id="rId23"/>
    <p:sldId id="509" r:id="rId24"/>
    <p:sldId id="273" r:id="rId25"/>
    <p:sldId id="275" r:id="rId26"/>
    <p:sldId id="623" r:id="rId27"/>
    <p:sldId id="624" r:id="rId28"/>
    <p:sldId id="49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0" userDrawn="1">
          <p15:clr>
            <a:srgbClr val="A4A3A4"/>
          </p15:clr>
        </p15:guide>
        <p15:guide id="2" pos="36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2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574"/>
    <p:restoredTop sz="94626"/>
  </p:normalViewPr>
  <p:slideViewPr>
    <p:cSldViewPr snapToGrid="0">
      <p:cViewPr varScale="1">
        <p:scale>
          <a:sx n="121" d="100"/>
          <a:sy n="121" d="100"/>
        </p:scale>
        <p:origin x="2208" y="168"/>
      </p:cViewPr>
      <p:guideLst>
        <p:guide orient="horz" pos="1320"/>
        <p:guide pos="36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363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026">
            <a:extLst>
              <a:ext uri="{FF2B5EF4-FFF2-40B4-BE49-F238E27FC236}">
                <a16:creationId xmlns:a16="http://schemas.microsoft.com/office/drawing/2014/main" id="{A67D5FCF-7797-774A-9CFC-0159C6C4CC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5" name="Rectangle 1027">
            <a:extLst>
              <a:ext uri="{FF2B5EF4-FFF2-40B4-BE49-F238E27FC236}">
                <a16:creationId xmlns:a16="http://schemas.microsoft.com/office/drawing/2014/main" id="{71BF128A-3D68-934E-9EB0-058ACA89B6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1796" name="Rectangle 1028">
            <a:extLst>
              <a:ext uri="{FF2B5EF4-FFF2-40B4-BE49-F238E27FC236}">
                <a16:creationId xmlns:a16="http://schemas.microsoft.com/office/drawing/2014/main" id="{FD9794D5-9012-3046-80B6-49801BE58C5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 dirty="0" err="1"/>
              <a:t>Cybergenetics</a:t>
            </a:r>
            <a:r>
              <a:rPr lang="en-US" altLang="en-US" dirty="0"/>
              <a:t> © 2003-2025</a:t>
            </a:r>
          </a:p>
        </p:txBody>
      </p:sp>
      <p:sp>
        <p:nvSpPr>
          <p:cNvPr id="161797" name="Rectangle 1029">
            <a:extLst>
              <a:ext uri="{FF2B5EF4-FFF2-40B4-BE49-F238E27FC236}">
                <a16:creationId xmlns:a16="http://schemas.microsoft.com/office/drawing/2014/main" id="{AF4233DA-DFEF-4A42-A59E-F785202BDDB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D5922E-D012-CF4A-8792-4A06B3D7CF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BFB471B4-2EC0-6E4A-A349-2F6E289D4E7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9E6DAF2B-3F40-124B-AC0D-693D8A9BFC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7D36FC43-104E-CD4B-A8BA-6092C2160C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23BED0BE-D91B-7C41-85EB-D17F480B3DD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3190" name="Rectangle 6">
            <a:extLst>
              <a:ext uri="{FF2B5EF4-FFF2-40B4-BE49-F238E27FC236}">
                <a16:creationId xmlns:a16="http://schemas.microsoft.com/office/drawing/2014/main" id="{3566C322-801C-DD48-A8E3-E014CA55A86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4370AAFE-9A5B-F74C-A679-67A55870ED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CDE64E-914F-404E-B6CE-20C7146237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>
            <a:extLst>
              <a:ext uri="{FF2B5EF4-FFF2-40B4-BE49-F238E27FC236}">
                <a16:creationId xmlns:a16="http://schemas.microsoft.com/office/drawing/2014/main" id="{419B8330-2E9F-384E-AEF3-06B1358CB39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Cybergenetics © 2003-2011</a:t>
            </a:r>
          </a:p>
        </p:txBody>
      </p:sp>
      <p:sp>
        <p:nvSpPr>
          <p:cNvPr id="16386" name="Rectangle 7">
            <a:extLst>
              <a:ext uri="{FF2B5EF4-FFF2-40B4-BE49-F238E27FC236}">
                <a16:creationId xmlns:a16="http://schemas.microsoft.com/office/drawing/2014/main" id="{020F1895-B6F1-EA4A-BCC0-47EE46E0A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F9FAED3-CD8D-E34F-8574-3E442A2CAF3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8727013-CB2B-904A-9012-548BAD8DA0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89B6572E-C851-DE48-9E7F-4E6169F4E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643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9113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32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393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094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907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0688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4585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453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411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539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8186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702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6026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092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391;p18:notes">
            <a:extLst>
              <a:ext uri="{FF2B5EF4-FFF2-40B4-BE49-F238E27FC236}">
                <a16:creationId xmlns:a16="http://schemas.microsoft.com/office/drawing/2014/main" id="{B498DD36-FE9F-914C-ABD2-34E313AA7BC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5058" name="Google Shape;392;p18:notes">
            <a:extLst>
              <a:ext uri="{FF2B5EF4-FFF2-40B4-BE49-F238E27FC236}">
                <a16:creationId xmlns:a16="http://schemas.microsoft.com/office/drawing/2014/main" id="{CF52F40C-CE11-9E4E-AD22-A4E21A1605DB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417;p20:notes">
            <a:extLst>
              <a:ext uri="{FF2B5EF4-FFF2-40B4-BE49-F238E27FC236}">
                <a16:creationId xmlns:a16="http://schemas.microsoft.com/office/drawing/2014/main" id="{C1E4F9A5-F911-8942-8094-66708E48B50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6082" name="Google Shape;418;p20:notes">
            <a:extLst>
              <a:ext uri="{FF2B5EF4-FFF2-40B4-BE49-F238E27FC236}">
                <a16:creationId xmlns:a16="http://schemas.microsoft.com/office/drawing/2014/main" id="{3AAFE6D9-9C7D-E04E-ABF5-07435DD3A59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6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5515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751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1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86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91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360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73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214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Cybergenetics © 2007-2010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CDE64E-914F-404E-B6CE-20C7146237CD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934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6FABC0-6EF6-8148-93FE-2A3DB4252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5C6E42-AD9D-6045-AB18-44C4D0933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56D91F-5EAF-8843-862E-C6663D9A0A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9944A-6136-C546-90B4-6F759975B0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92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4D338E-4C7B-AB40-8796-2186DA726E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989C80-D0D3-AD49-9987-C4CA061822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E35F89-D396-5A42-A9EA-05D85A9A3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6C169-ECF8-0F40-84E0-5115012D7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0905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1F7A7F-1ED3-6F4E-A5B6-99F77A348D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17BE6-48C6-2740-88C6-85EECF7A0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BED467-D2B4-E64A-8306-4E1D69023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3718C-D35B-6747-8B68-F9904B7F7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508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BBF14B-6CDB-CF4F-ADC9-EDF6064AC3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9E05A36-F12E-FF43-B885-073301D7E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0F6AF6-E628-B44F-8E8E-FF6039184A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8353B-F189-0C42-879B-64C282E87E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71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1574DB-05A0-0A48-A0CC-2AD624BB3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84E642-1490-9F48-AF48-EC53A1B770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E2E1C-274C-3747-AA74-2D09D8875F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0DBC-B227-484C-A930-1527DAF2B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452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AE1D8-B352-954E-B98B-D6669ACD94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C2CB1-1ADE-904C-8B93-EC735D69DD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5BA5AD-290A-6D42-8CF2-139E78E520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1C8B-782C-DB4C-8421-08A94CCEDE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14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4C5AB21-93C5-9640-972A-AD5B63F1CC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57F873D-0023-BC47-A8A4-56AF757CD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E65133-4AF2-C64A-822B-67FB92AA6E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6065C-14D7-B74B-8BA9-B69DC6CA9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2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0B0605D-DBFF-764F-9AD0-CD4AA1C996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EB5C412-9419-0848-A6D7-B905F3789D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A1755A-0C2A-E742-8DA5-A46702A0F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C6311-9035-8543-9633-39F3C8F43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3347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17493D-131A-B443-BC77-B41D41F90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AE0CA5B-1951-8B42-BAF5-E30CD21D3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A8E818-2E95-904E-8159-8A73EC1DF0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4686F-3D64-294F-9DA6-BF1FBB3751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608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019E0-CF41-F24D-B1B0-485170BFE2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84BF9F-0597-0F45-BB7B-80AE9800C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38D062-82A2-A541-A685-A91C72C515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923CC-7ED9-E74A-B6CB-08C36845A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E5578E-04C8-C940-A6E2-0C06C5C1E2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16B8B6-A9AA-B148-AD0C-A2CEF5442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DF5A5B-D061-A443-8590-9FFF57CF7E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9EFC3-1F06-5A4F-AB0F-453DED0C0C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32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C9056E2-0A02-7346-9381-332EB70D9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04011DA-C314-8E45-A60B-CDCE47C412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06B5DD-A230-EA4E-ABEF-76921A2E91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02F9602-21DE-DD4A-A3AF-DA4DA89D0F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7821C51-DE33-E044-A0A6-E02D96C09F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2" charset="0"/>
              </a:defRPr>
            </a:lvl1pPr>
          </a:lstStyle>
          <a:p>
            <a:pPr>
              <a:defRPr/>
            </a:pPr>
            <a:fld id="{68118AD0-8AAB-5F48-99BF-F01FD1BC44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2CADB22-F2DE-D341-A75B-73D4E3782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4300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LR Distributions and Error Rates</a:t>
            </a:r>
          </a:p>
        </p:txBody>
      </p:sp>
      <p:sp>
        <p:nvSpPr>
          <p:cNvPr id="89091" name="Text Box 3">
            <a:extLst>
              <a:ext uri="{FF2B5EF4-FFF2-40B4-BE49-F238E27FC236}">
                <a16:creationId xmlns:a16="http://schemas.microsoft.com/office/drawing/2014/main" id="{EB5BA032-3336-C044-805A-74C981597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436813"/>
            <a:ext cx="41735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Webinar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rgbClr val="2F8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User Group Meeting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January, 2025</a:t>
            </a:r>
          </a:p>
          <a:p>
            <a:pPr algn="ctr">
              <a:defRPr/>
            </a:pPr>
            <a:r>
              <a:rPr lang="en-US" altLang="en-US" sz="28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Pittsburgh, PA</a:t>
            </a:r>
          </a:p>
        </p:txBody>
      </p:sp>
      <p:sp>
        <p:nvSpPr>
          <p:cNvPr id="89092" name="Text Box 4">
            <a:extLst>
              <a:ext uri="{FF2B5EF4-FFF2-40B4-BE49-F238E27FC236}">
                <a16:creationId xmlns:a16="http://schemas.microsoft.com/office/drawing/2014/main" id="{F7C08F4C-DBCC-6B44-BCDB-71DDE5344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500" y="4740275"/>
            <a:ext cx="45704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Mark W Perlin, PhD, MD, PhD</a:t>
            </a:r>
          </a:p>
          <a:p>
            <a:pPr algn="ctr">
              <a:defRPr/>
            </a:pP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Cybergenetics, Pittsburgh, PA</a:t>
            </a:r>
          </a:p>
        </p:txBody>
      </p:sp>
      <p:sp>
        <p:nvSpPr>
          <p:cNvPr id="89093" name="Text Box 5">
            <a:extLst>
              <a:ext uri="{FF2B5EF4-FFF2-40B4-BE49-F238E27FC236}">
                <a16:creationId xmlns:a16="http://schemas.microsoft.com/office/drawing/2014/main" id="{7C6DC71D-F9EE-574C-B554-6199817D5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2738" y="6448053"/>
            <a:ext cx="21732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Cybergenetics © 2003-2025</a:t>
            </a:r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804F9ABA-B697-A84F-87C0-88B6A1B69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69BBAD-38A3-90A9-BC34-AEC5B7DC7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FBCE9641-C1A2-5888-076B-56574232D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22C1EB3D-637A-4EB0-88CF-8B9B0048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1" y="2370066"/>
            <a:ext cx="6165657" cy="9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>
              <a:lnSpc>
                <a:spcPct val="200000"/>
              </a:lnSpc>
            </a:pPr>
            <a:r>
              <a:rPr lang="en-US" altLang="en-US" sz="3200" dirty="0">
                <a:solidFill>
                  <a:srgbClr val="0432FF"/>
                </a:solidFill>
              </a:rPr>
              <a:t>What about validation studies?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38452D-7F4D-DB32-B793-14732157230F}"/>
              </a:ext>
            </a:extLst>
          </p:cNvPr>
          <p:cNvSpPr txBox="1"/>
          <p:nvPr/>
        </p:nvSpPr>
        <p:spPr>
          <a:xfrm>
            <a:off x="1673755" y="4206240"/>
            <a:ext cx="6053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Sets of genotypes from a laboratory. </a:t>
            </a:r>
          </a:p>
        </p:txBody>
      </p:sp>
    </p:spTree>
    <p:extLst>
      <p:ext uri="{BB962C8B-B14F-4D97-AF65-F5344CB8AC3E}">
        <p14:creationId xmlns:p14="http://schemas.microsoft.com/office/powerpoint/2010/main" val="2554002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B4C4-5880-BAFD-CC91-E0EB74D6C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3F48D9-D73D-54DA-2BCA-F34C4BBF39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67" y="1280563"/>
            <a:ext cx="6572665" cy="1832431"/>
          </a:xfrm>
          <a:prstGeom prst="rect">
            <a:avLst/>
          </a:prstGeom>
        </p:spPr>
      </p:pic>
      <p:pic>
        <p:nvPicPr>
          <p:cNvPr id="17409" name="Picture 1" descr="Fig5.pdf">
            <a:extLst>
              <a:ext uri="{FF2B5EF4-FFF2-40B4-BE49-F238E27FC236}">
                <a16:creationId xmlns:a16="http://schemas.microsoft.com/office/drawing/2014/main" id="{999FB3C0-33E9-3E89-DBF9-BC10BFAC31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3" y="3227569"/>
            <a:ext cx="5512885" cy="35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243E292E-2ED7-46CE-C190-D1AA9D040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5822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Noncontributor Distribution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9790F-91E8-71F0-121F-6FC6CCD1B42A}"/>
              </a:ext>
            </a:extLst>
          </p:cNvPr>
          <p:cNvSpPr txBox="1"/>
          <p:nvPr/>
        </p:nvSpPr>
        <p:spPr>
          <a:xfrm>
            <a:off x="5963477" y="4293703"/>
            <a:ext cx="1675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Error rate?</a:t>
            </a:r>
          </a:p>
          <a:p>
            <a:r>
              <a:rPr lang="en-US" dirty="0">
                <a:solidFill>
                  <a:srgbClr val="0432FF"/>
                </a:solidFill>
              </a:rPr>
              <a:t>Speed?</a:t>
            </a:r>
          </a:p>
          <a:p>
            <a:r>
              <a:rPr lang="en-US" dirty="0">
                <a:solidFill>
                  <a:srgbClr val="0432FF"/>
                </a:solidFill>
              </a:rPr>
              <a:t>Exclusion?</a:t>
            </a:r>
          </a:p>
        </p:txBody>
      </p:sp>
    </p:spTree>
    <p:extLst>
      <p:ext uri="{BB962C8B-B14F-4D97-AF65-F5344CB8AC3E}">
        <p14:creationId xmlns:p14="http://schemas.microsoft.com/office/powerpoint/2010/main" val="86890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2370EF89-D36E-D149-930C-9B6FC034CB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67863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False Positive Rate</a:t>
            </a:r>
          </a:p>
        </p:txBody>
      </p:sp>
      <p:sp>
        <p:nvSpPr>
          <p:cNvPr id="24578" name="TextBox 1">
            <a:extLst>
              <a:ext uri="{FF2B5EF4-FFF2-40B4-BE49-F238E27FC236}">
                <a16:creationId xmlns:a16="http://schemas.microsoft.com/office/drawing/2014/main" id="{A23983C7-2A9F-C44A-95D1-7FEA1E469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510863"/>
            <a:ext cx="617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FF"/>
                </a:solidFill>
              </a:rPr>
              <a:t>in over 1,000,000 comparisons per group</a:t>
            </a:r>
          </a:p>
        </p:txBody>
      </p:sp>
      <p:graphicFrame>
        <p:nvGraphicFramePr>
          <p:cNvPr id="24579" name="Object 4">
            <a:extLst>
              <a:ext uri="{FF2B5EF4-FFF2-40B4-BE49-F238E27FC236}">
                <a16:creationId xmlns:a16="http://schemas.microsoft.com/office/drawing/2014/main" id="{71B4FF1B-C8FE-E64E-B0F6-59FC3E7425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960503"/>
              </p:ext>
            </p:extLst>
          </p:nvPr>
        </p:nvGraphicFramePr>
        <p:xfrm>
          <a:off x="838200" y="2701925"/>
          <a:ext cx="7059613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4" imgW="8382000" imgH="2311400" progId="Excel.Sheet.8">
                  <p:embed/>
                </p:oleObj>
              </mc:Choice>
              <mc:Fallback>
                <p:oleObj name="Worksheet" r:id="rId4" imgW="8382000" imgH="2311400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701925"/>
                        <a:ext cx="7059613" cy="194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Box 1">
            <a:extLst>
              <a:ext uri="{FF2B5EF4-FFF2-40B4-BE49-F238E27FC236}">
                <a16:creationId xmlns:a16="http://schemas.microsoft.com/office/drawing/2014/main" id="{06A452F2-D6D7-3047-BC2D-C7734FD53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320863"/>
            <a:ext cx="6781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90"/>
                </a:solidFill>
              </a:rPr>
              <a:t>For LR &gt; 0, FPR is under 1 in 20,000 (0.005%)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For LR &gt; 100, FPR is 1 in 1,000,000 (0.0001)%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432FF"/>
                </a:solidFill>
              </a:rPr>
              <a:t>For any reported LR value, look up FP error rate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F897D-C4CA-CD91-76B9-307C14669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2CB4C0C-9704-27FC-ADCA-712C32AA7E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A2235862-9A39-B4C4-A75F-F1B3042C9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729775"/>
            <a:ext cx="8648700" cy="190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dirty="0">
                <a:solidFill>
                  <a:srgbClr val="0432FF"/>
                </a:solidFill>
              </a:rPr>
              <a:t>Why can we validate using casework data?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dirty="0">
                <a:solidFill>
                  <a:srgbClr val="0432FF"/>
                </a:solidFill>
              </a:rPr>
              <a:t>Why is “ground truth” not needed?</a:t>
            </a:r>
          </a:p>
        </p:txBody>
      </p:sp>
    </p:spTree>
    <p:extLst>
      <p:ext uri="{BB962C8B-B14F-4D97-AF65-F5344CB8AC3E}">
        <p14:creationId xmlns:p14="http://schemas.microsoft.com/office/powerpoint/2010/main" val="926453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ADB0648-012C-C740-B042-9E5E98125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9088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Low ER of sister LR distributions</a:t>
            </a:r>
          </a:p>
        </p:txBody>
      </p:sp>
      <p:pic>
        <p:nvPicPr>
          <p:cNvPr id="26626" name="Picture 3">
            <a:extLst>
              <a:ext uri="{FF2B5EF4-FFF2-40B4-BE49-F238E27FC236}">
                <a16:creationId xmlns:a16="http://schemas.microsoft.com/office/drawing/2014/main" id="{5961380E-31A5-AE4F-AB53-1B079F24C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292" y="1601788"/>
            <a:ext cx="6315417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6283BB-9EA3-DF5E-7977-AD987E9549ED}"/>
              </a:ext>
            </a:extLst>
          </p:cNvPr>
          <p:cNvSpPr txBox="1"/>
          <p:nvPr/>
        </p:nvSpPr>
        <p:spPr>
          <a:xfrm>
            <a:off x="5430150" y="1601788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8DA784-D686-71B5-59F5-1F2105A4A7DA}"/>
              </a:ext>
            </a:extLst>
          </p:cNvPr>
          <p:cNvSpPr txBox="1"/>
          <p:nvPr/>
        </p:nvSpPr>
        <p:spPr>
          <a:xfrm>
            <a:off x="2440906" y="1601788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Noncontributor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E6218-899E-C64B-D998-C77B218A3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2188964-851F-3724-2864-F8150328C5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E25C8F86-8AEA-881B-13BB-9416B56F0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1" y="2293667"/>
            <a:ext cx="6165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/>
            <a:r>
              <a:rPr lang="en-US" altLang="en-US" sz="3200" dirty="0">
                <a:solidFill>
                  <a:srgbClr val="0432FF"/>
                </a:solidFill>
              </a:rPr>
              <a:t>Why doesn’t </a:t>
            </a:r>
            <a:r>
              <a:rPr lang="en-US" altLang="en-US" sz="3200" dirty="0" err="1">
                <a:solidFill>
                  <a:srgbClr val="0432FF"/>
                </a:solidFill>
              </a:rPr>
              <a:t>TrueAllele</a:t>
            </a:r>
            <a:r>
              <a:rPr lang="en-US" altLang="en-US" sz="3200" dirty="0">
                <a:solidFill>
                  <a:srgbClr val="0432FF"/>
                </a:solidFill>
              </a:rPr>
              <a:t> need or use analytical thresholds (AT)? </a:t>
            </a:r>
          </a:p>
        </p:txBody>
      </p:sp>
    </p:spTree>
    <p:extLst>
      <p:ext uri="{BB962C8B-B14F-4D97-AF65-F5344CB8AC3E}">
        <p14:creationId xmlns:p14="http://schemas.microsoft.com/office/powerpoint/2010/main" val="104849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D460D-9318-DAE8-B627-6267066D1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68ACEDC3-E01B-7C4D-ED0F-8DC83D4D7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Answer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52281F3C-7594-068B-5587-C62948DDA4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1729775"/>
            <a:ext cx="86487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i="1" dirty="0">
                <a:solidFill>
                  <a:srgbClr val="0432FF"/>
                </a:solidFill>
              </a:rPr>
              <a:t>Bayesian modeling </a:t>
            </a:r>
            <a:r>
              <a:rPr lang="en-US" altLang="en-US" sz="3200" dirty="0">
                <a:solidFill>
                  <a:srgbClr val="0432FF"/>
                </a:solidFill>
              </a:rPr>
              <a:t>accounts for baseline.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dirty="0">
                <a:solidFill>
                  <a:srgbClr val="0432FF"/>
                </a:solidFill>
              </a:rPr>
              <a:t>Bayesian computing </a:t>
            </a:r>
            <a:r>
              <a:rPr lang="en-US" altLang="en-US" sz="3200" i="1" dirty="0">
                <a:solidFill>
                  <a:srgbClr val="0432FF"/>
                </a:solidFill>
              </a:rPr>
              <a:t>uses all the data</a:t>
            </a:r>
            <a:r>
              <a:rPr lang="en-US" altLang="en-US" sz="3200" dirty="0">
                <a:solidFill>
                  <a:srgbClr val="0432FF"/>
                </a:solidFill>
              </a:rPr>
              <a:t>.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en-US" sz="3200" dirty="0" err="1">
                <a:solidFill>
                  <a:srgbClr val="0432FF"/>
                </a:solidFill>
              </a:rPr>
              <a:t>TrueAllele</a:t>
            </a:r>
            <a:r>
              <a:rPr lang="en-US" altLang="en-US" sz="3200" dirty="0">
                <a:solidFill>
                  <a:srgbClr val="0432FF"/>
                </a:solidFill>
              </a:rPr>
              <a:t> </a:t>
            </a:r>
            <a:r>
              <a:rPr lang="en-US" altLang="en-US" sz="3200" i="1" dirty="0">
                <a:solidFill>
                  <a:srgbClr val="0432FF"/>
                </a:solidFill>
              </a:rPr>
              <a:t>explains</a:t>
            </a:r>
            <a:r>
              <a:rPr lang="en-US" altLang="en-US" sz="3200" dirty="0">
                <a:solidFill>
                  <a:srgbClr val="0432FF"/>
                </a:solidFill>
              </a:rPr>
              <a:t> the STR data pattern.    It doesn’t try to </a:t>
            </a:r>
            <a:r>
              <a:rPr lang="en-US" altLang="en-US" sz="3200" i="1" dirty="0">
                <a:solidFill>
                  <a:srgbClr val="0432FF"/>
                </a:solidFill>
              </a:rPr>
              <a:t>classify</a:t>
            </a:r>
            <a:r>
              <a:rPr lang="en-US" altLang="en-US" sz="3200" dirty="0">
                <a:solidFill>
                  <a:srgbClr val="0432FF"/>
                </a:solidFill>
              </a:rPr>
              <a:t> the data peaks. </a:t>
            </a:r>
          </a:p>
        </p:txBody>
      </p:sp>
    </p:spTree>
    <p:extLst>
      <p:ext uri="{BB962C8B-B14F-4D97-AF65-F5344CB8AC3E}">
        <p14:creationId xmlns:p14="http://schemas.microsoft.com/office/powerpoint/2010/main" val="3841200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3C185-5522-CE1E-7373-27EBCCEBC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B7C7E78-58D2-7C2C-8E46-296B203471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9DBD736-5688-D814-BBAD-DEA7F603D1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1" y="2047446"/>
            <a:ext cx="61656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/>
            <a:r>
              <a:rPr lang="en-US" altLang="en-US" sz="3200" dirty="0">
                <a:solidFill>
                  <a:srgbClr val="0432FF"/>
                </a:solidFill>
              </a:rPr>
              <a:t>How do (other software’s) analytical data thresholds affect LR information?  </a:t>
            </a:r>
          </a:p>
        </p:txBody>
      </p:sp>
    </p:spTree>
    <p:extLst>
      <p:ext uri="{BB962C8B-B14F-4D97-AF65-F5344CB8AC3E}">
        <p14:creationId xmlns:p14="http://schemas.microsoft.com/office/powerpoint/2010/main" val="230703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C5E5027C-4FFC-7346-81A5-D47849842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 v Alejandro Sandoval</a:t>
            </a:r>
          </a:p>
        </p:txBody>
      </p:sp>
      <p:sp>
        <p:nvSpPr>
          <p:cNvPr id="29698" name="TextBox 1">
            <a:extLst>
              <a:ext uri="{FF2B5EF4-FFF2-40B4-BE49-F238E27FC236}">
                <a16:creationId xmlns:a16="http://schemas.microsoft.com/office/drawing/2014/main" id="{E2DE10B3-332B-6A4A-8563-2520FF9A19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45" y="1349375"/>
            <a:ext cx="860797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Police collected a baggie containing methamphetamine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Defense tested baggie, found a DNA mixture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Two different PG software programs used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+mn-lt"/>
              </a:rPr>
              <a:t>STRmix</a:t>
            </a:r>
            <a:r>
              <a:rPr lang="en-US" altLang="en-US" sz="2000" dirty="0">
                <a:latin typeface="+mn-lt"/>
              </a:rPr>
              <a:t>™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AT = 90 </a:t>
            </a:r>
            <a:r>
              <a:rPr lang="en-US" altLang="en-US" sz="2000" dirty="0" err="1">
                <a:latin typeface="+mn-lt"/>
              </a:rPr>
              <a:t>rfu</a:t>
            </a:r>
            <a:r>
              <a:rPr lang="en-US" altLang="en-US" sz="2000" dirty="0">
                <a:latin typeface="+mn-lt"/>
              </a:rPr>
              <a:t>, 11 peaks, log(LR) = -0.53 ban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AT = 40 </a:t>
            </a:r>
            <a:r>
              <a:rPr lang="en-US" altLang="en-US" sz="2000" dirty="0" err="1">
                <a:solidFill>
                  <a:srgbClr val="FF0000"/>
                </a:solidFill>
                <a:latin typeface="+mn-lt"/>
              </a:rPr>
              <a:t>rfu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, 24 peaks, log(LR) = -1.38 ban (lab report)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AT = 20 </a:t>
            </a:r>
            <a:r>
              <a:rPr lang="en-US" altLang="en-US" sz="2000" dirty="0" err="1">
                <a:latin typeface="+mn-lt"/>
              </a:rPr>
              <a:t>rfu</a:t>
            </a:r>
            <a:r>
              <a:rPr lang="en-US" altLang="en-US" sz="2000" dirty="0">
                <a:latin typeface="+mn-lt"/>
              </a:rPr>
              <a:t>, 38 peaks, log(LR) = -7.48 ban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 err="1">
                <a:latin typeface="+mn-lt"/>
              </a:rPr>
              <a:t>TrueAllele</a:t>
            </a:r>
            <a:r>
              <a:rPr lang="en-US" altLang="en-US" sz="2000" baseline="30000" dirty="0">
                <a:latin typeface="+mn-lt"/>
              </a:rPr>
              <a:t>®</a:t>
            </a: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432FF"/>
                </a:solidFill>
                <a:latin typeface="+mn-lt"/>
              </a:rPr>
              <a:t>AT = none, 210 peaks, log(LR) = -6.08 ban (</a:t>
            </a:r>
            <a:r>
              <a:rPr lang="en-US" altLang="en-US" sz="2000" dirty="0" err="1">
                <a:solidFill>
                  <a:srgbClr val="0432FF"/>
                </a:solidFill>
                <a:latin typeface="+mn-lt"/>
              </a:rPr>
              <a:t>Cybergenetics</a:t>
            </a:r>
            <a:r>
              <a:rPr lang="en-US" altLang="en-US" sz="2000" dirty="0">
                <a:solidFill>
                  <a:srgbClr val="0432FF"/>
                </a:solidFill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Unsuccessful </a:t>
            </a:r>
            <a:r>
              <a:rPr lang="en-US" altLang="en-US" sz="2000" i="1" dirty="0">
                <a:latin typeface="+mn-lt"/>
              </a:rPr>
              <a:t>Daubert</a:t>
            </a:r>
            <a:r>
              <a:rPr lang="en-US" altLang="en-US" sz="2000" dirty="0">
                <a:latin typeface="+mn-lt"/>
              </a:rPr>
              <a:t> attempt to challenge </a:t>
            </a:r>
            <a:r>
              <a:rPr lang="en-US" altLang="en-US" sz="2000" dirty="0" err="1">
                <a:latin typeface="+mn-lt"/>
              </a:rPr>
              <a:t>STRmix</a:t>
            </a:r>
            <a:endParaRPr lang="en-US" altLang="en-US" sz="20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Plea agreement dropped the more serious 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n-lt"/>
              </a:rPr>
              <a:t>JFS published a “Case Report” that speculated on </a:t>
            </a:r>
            <a:r>
              <a:rPr lang="en-US" altLang="en-US" sz="2000" dirty="0" err="1">
                <a:latin typeface="+mn-lt"/>
              </a:rPr>
              <a:t>TrueAllele</a:t>
            </a:r>
            <a:r>
              <a:rPr lang="en-US" altLang="en-US" sz="2000" dirty="0">
                <a:latin typeface="+mn-lt"/>
              </a:rPr>
              <a:t> v. </a:t>
            </a:r>
            <a:r>
              <a:rPr lang="en-US" altLang="en-US" sz="2000" dirty="0" err="1">
                <a:latin typeface="+mn-lt"/>
              </a:rPr>
              <a:t>STRmix</a:t>
            </a:r>
            <a:endParaRPr lang="en-US" altLang="en-US" sz="20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D41DDA-02BE-4655-6940-7DE618B1FC26}"/>
              </a:ext>
            </a:extLst>
          </p:cNvPr>
          <p:cNvSpPr txBox="1"/>
          <p:nvPr/>
        </p:nvSpPr>
        <p:spPr>
          <a:xfrm>
            <a:off x="1308013" y="5680590"/>
            <a:ext cx="6386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Can LR distributions explain what happened?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888F2-0809-0A26-DF3F-505C7358B5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00F4C79-BB57-4B5A-CA26-E30CD6D6E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57944372-B371-C85E-AE49-3836AC47F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1" y="2293667"/>
            <a:ext cx="6165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/>
            <a:r>
              <a:rPr lang="en-US" altLang="en-US" sz="3200" dirty="0">
                <a:solidFill>
                  <a:srgbClr val="0432FF"/>
                </a:solidFill>
              </a:rPr>
              <a:t>Why aren’t LR reporting thresholds (RT) needed?  </a:t>
            </a:r>
          </a:p>
        </p:txBody>
      </p:sp>
    </p:spTree>
    <p:extLst>
      <p:ext uri="{BB962C8B-B14F-4D97-AF65-F5344CB8AC3E}">
        <p14:creationId xmlns:p14="http://schemas.microsoft.com/office/powerpoint/2010/main" val="3090128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3CEF6-B36E-9363-2586-9D8F7D732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667" y="1280563"/>
            <a:ext cx="6572665" cy="1832431"/>
          </a:xfrm>
          <a:prstGeom prst="rect">
            <a:avLst/>
          </a:prstGeom>
        </p:spPr>
      </p:pic>
      <p:pic>
        <p:nvPicPr>
          <p:cNvPr id="17409" name="Picture 1" descr="Fig5.pdf">
            <a:extLst>
              <a:ext uri="{FF2B5EF4-FFF2-40B4-BE49-F238E27FC236}">
                <a16:creationId xmlns:a16="http://schemas.microsoft.com/office/drawing/2014/main" id="{F00FAF7B-DA92-A248-870F-B426C092BC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73" y="3227569"/>
            <a:ext cx="5512885" cy="35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itle 1">
            <a:extLst>
              <a:ext uri="{FF2B5EF4-FFF2-40B4-BE49-F238E27FC236}">
                <a16:creationId xmlns:a16="http://schemas.microsoft.com/office/drawing/2014/main" id="{05BD9BEB-E12E-1040-842A-745153923B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25822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Noncontributor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868C40-348E-3775-4461-A76E6FDBD926}"/>
              </a:ext>
            </a:extLst>
          </p:cNvPr>
          <p:cNvSpPr txBox="1"/>
          <p:nvPr/>
        </p:nvSpPr>
        <p:spPr>
          <a:xfrm>
            <a:off x="5963477" y="4293703"/>
            <a:ext cx="27013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What is this?</a:t>
            </a:r>
          </a:p>
          <a:p>
            <a:r>
              <a:rPr lang="en-US" dirty="0">
                <a:solidFill>
                  <a:srgbClr val="0432FF"/>
                </a:solidFill>
              </a:rPr>
              <a:t>How was it made?</a:t>
            </a:r>
          </a:p>
          <a:p>
            <a:r>
              <a:rPr lang="en-US" dirty="0">
                <a:solidFill>
                  <a:srgbClr val="0432FF"/>
                </a:solidFill>
              </a:rPr>
              <a:t>How is it used?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A7C262BE-F0EA-E94C-BFBA-AF1A42D65C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JFS 2015</a:t>
            </a:r>
          </a:p>
        </p:txBody>
      </p:sp>
      <p:pic>
        <p:nvPicPr>
          <p:cNvPr id="32770" name="Picture 2">
            <a:extLst>
              <a:ext uri="{FF2B5EF4-FFF2-40B4-BE49-F238E27FC236}">
                <a16:creationId xmlns:a16="http://schemas.microsoft.com/office/drawing/2014/main" id="{334D18A3-A9F9-814D-B781-FD12B3620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1" y="1703400"/>
            <a:ext cx="7081524" cy="2812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0F7519-9F44-0E93-4A12-D3E99023C22E}"/>
              </a:ext>
            </a:extLst>
          </p:cNvPr>
          <p:cNvSpPr txBox="1"/>
          <p:nvPr/>
        </p:nvSpPr>
        <p:spPr>
          <a:xfrm>
            <a:off x="1598213" y="4818491"/>
            <a:ext cx="6263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432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evidence: 10 x 5-person mixtures = 50 genotypes</a:t>
            </a:r>
          </a:p>
          <a:p>
            <a:pPr algn="ctr"/>
            <a:r>
              <a:rPr lang="en-US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reference: R =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10, 100, …, 100,000 </a:t>
            </a:r>
            <a:r>
              <a:rPr lang="en-US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references</a:t>
            </a:r>
            <a:endParaRPr lang="en-US" dirty="0">
              <a:solidFill>
                <a:srgbClr val="7030A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F957DB13-691C-2544-8B21-CD8482EEC0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8014" y="631769"/>
            <a:ext cx="8481848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Unattainable “zero error”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02CB14-7E29-C442-9172-6778AB966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042135"/>
              </p:ext>
            </p:extLst>
          </p:nvPr>
        </p:nvGraphicFramePr>
        <p:xfrm>
          <a:off x="397565" y="2326737"/>
          <a:ext cx="7892943" cy="1986915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454883">
                  <a:extLst>
                    <a:ext uri="{9D8B030D-6E8A-4147-A177-3AD203B41FA5}">
                      <a16:colId xmlns:a16="http://schemas.microsoft.com/office/drawing/2014/main" val="3587704283"/>
                    </a:ext>
                  </a:extLst>
                </a:gridCol>
                <a:gridCol w="1367830">
                  <a:extLst>
                    <a:ext uri="{9D8B030D-6E8A-4147-A177-3AD203B41FA5}">
                      <a16:colId xmlns:a16="http://schemas.microsoft.com/office/drawing/2014/main" val="58832385"/>
                    </a:ext>
                  </a:extLst>
                </a:gridCol>
                <a:gridCol w="1241775">
                  <a:extLst>
                    <a:ext uri="{9D8B030D-6E8A-4147-A177-3AD203B41FA5}">
                      <a16:colId xmlns:a16="http://schemas.microsoft.com/office/drawing/2014/main" val="2808345605"/>
                    </a:ext>
                  </a:extLst>
                </a:gridCol>
                <a:gridCol w="1375797">
                  <a:extLst>
                    <a:ext uri="{9D8B030D-6E8A-4147-A177-3AD203B41FA5}">
                      <a16:colId xmlns:a16="http://schemas.microsoft.com/office/drawing/2014/main" val="2316210261"/>
                    </a:ext>
                  </a:extLst>
                </a:gridCol>
                <a:gridCol w="1251784">
                  <a:extLst>
                    <a:ext uri="{9D8B030D-6E8A-4147-A177-3AD203B41FA5}">
                      <a16:colId xmlns:a16="http://schemas.microsoft.com/office/drawing/2014/main" val="988955383"/>
                    </a:ext>
                  </a:extLst>
                </a:gridCol>
                <a:gridCol w="1155727">
                  <a:extLst>
                    <a:ext uri="{9D8B030D-6E8A-4147-A177-3AD203B41FA5}">
                      <a16:colId xmlns:a16="http://schemas.microsoft.com/office/drawing/2014/main" val="2364092586"/>
                    </a:ext>
                  </a:extLst>
                </a:gridCol>
                <a:gridCol w="45147">
                  <a:extLst>
                    <a:ext uri="{9D8B030D-6E8A-4147-A177-3AD203B41FA5}">
                      <a16:colId xmlns:a16="http://schemas.microsoft.com/office/drawing/2014/main" val="285698655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N</a:t>
                      </a:r>
                      <a:endParaRPr lang="en-US" sz="1800" b="0" i="0" u="none" strike="noStrike" dirty="0">
                        <a:solidFill>
                          <a:srgbClr val="0432FF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positive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maximum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mean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%positive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8997935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500</a:t>
                      </a:r>
                      <a:endParaRPr lang="en-US" sz="1800" b="0" i="0" u="none" strike="noStrike" dirty="0">
                        <a:solidFill>
                          <a:srgbClr val="0432FF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29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2.5669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-7.5297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5.800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232510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5,000</a:t>
                      </a:r>
                      <a:endParaRPr lang="en-US" sz="1800" b="0" i="0" u="none" strike="noStrike" dirty="0">
                        <a:solidFill>
                          <a:srgbClr val="0432FF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63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2.5669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-7.7570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1.260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355522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1,000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50,000</a:t>
                      </a:r>
                      <a:endParaRPr lang="en-US" sz="1800" b="0" i="0" u="none" strike="noStrike" dirty="0">
                        <a:solidFill>
                          <a:srgbClr val="0432FF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440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3.1531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-8.1047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0.880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317994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10,000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500,000</a:t>
                      </a:r>
                      <a:endParaRPr lang="en-US" sz="1800" b="0" i="0" u="none" strike="noStrike" dirty="0">
                        <a:solidFill>
                          <a:srgbClr val="0432FF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2,865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4.5458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-8.2003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0.573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5685891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bg2">
                              <a:lumMod val="75000"/>
                            </a:schemeClr>
                          </a:solidFill>
                          <a:effectLst/>
                        </a:rPr>
                        <a:t>100,000</a:t>
                      </a:r>
                      <a:endParaRPr lang="en-US" sz="1800" b="0" i="0" u="none" strike="noStrike" dirty="0">
                        <a:solidFill>
                          <a:schemeClr val="bg2">
                            <a:lumMod val="75000"/>
                          </a:schemeClr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5,000,000</a:t>
                      </a:r>
                      <a:endParaRPr lang="en-US" sz="1800" b="0" i="0" u="none" strike="noStrike" dirty="0">
                        <a:solidFill>
                          <a:srgbClr val="0432FF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28,614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4.5843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-8.1973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0.572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686017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exact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-8.1747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rgbClr val="7030A0"/>
                          </a:solidFill>
                          <a:effectLst/>
                        </a:rPr>
                        <a:t>0.638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M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0590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711CE94-1316-7DBB-B64F-F18B4830D067}"/>
              </a:ext>
            </a:extLst>
          </p:cNvPr>
          <p:cNvSpPr txBox="1"/>
          <p:nvPr/>
        </p:nvSpPr>
        <p:spPr>
          <a:xfrm>
            <a:off x="2384638" y="4462327"/>
            <a:ext cx="480933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Greater sampling (greater N)</a:t>
            </a:r>
          </a:p>
          <a:p>
            <a:r>
              <a:rPr lang="en-US" dirty="0">
                <a:solidFill>
                  <a:srgbClr val="7030A0"/>
                </a:solidFill>
              </a:rPr>
              <a:t>More outliers (more positives)</a:t>
            </a:r>
          </a:p>
          <a:p>
            <a:r>
              <a:rPr lang="en-US" dirty="0">
                <a:solidFill>
                  <a:srgbClr val="FF0000"/>
                </a:solidFill>
              </a:rPr>
              <a:t>Larger max LR (larger maximum)</a:t>
            </a:r>
          </a:p>
          <a:p>
            <a:r>
              <a:rPr lang="en-US" dirty="0"/>
              <a:t>Forcing higher reporting threshold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3B1F9D-35F1-6EDF-53FA-04F3012B8C5D}"/>
              </a:ext>
            </a:extLst>
          </p:cNvPr>
          <p:cNvSpPr txBox="1"/>
          <p:nvPr/>
        </p:nvSpPr>
        <p:spPr>
          <a:xfrm>
            <a:off x="1553385" y="6187396"/>
            <a:ext cx="6037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Just report all LRs and provide ER context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AE7B55-7B1C-F284-3411-11119E26F9B6}"/>
              </a:ext>
            </a:extLst>
          </p:cNvPr>
          <p:cNvSpPr txBox="1"/>
          <p:nvPr/>
        </p:nvSpPr>
        <p:spPr>
          <a:xfrm>
            <a:off x="3206545" y="1589087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Sampling issue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9F99F-37A0-81C5-867B-40F117875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2DF55AD-570D-8BCD-7D1B-BE76A6021B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3419924C-7E19-98D5-A66F-0B4764AB0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1" y="2293667"/>
            <a:ext cx="61656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algn="ctr"/>
            <a:r>
              <a:rPr lang="en-US" altLang="en-US" sz="3200" dirty="0">
                <a:solidFill>
                  <a:srgbClr val="0432FF"/>
                </a:solidFill>
              </a:rPr>
              <a:t>How to rebut “fake science” attacks?</a:t>
            </a:r>
          </a:p>
        </p:txBody>
      </p:sp>
    </p:spTree>
    <p:extLst>
      <p:ext uri="{BB962C8B-B14F-4D97-AF65-F5344CB8AC3E}">
        <p14:creationId xmlns:p14="http://schemas.microsoft.com/office/powerpoint/2010/main" val="429281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1F5DD884-0157-8D4F-A7CB-AD0AD9FD5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 v Ravel Mills</a:t>
            </a:r>
          </a:p>
        </p:txBody>
      </p:sp>
      <p:sp>
        <p:nvSpPr>
          <p:cNvPr id="35842" name="Rectangle 1">
            <a:extLst>
              <a:ext uri="{FF2B5EF4-FFF2-40B4-BE49-F238E27FC236}">
                <a16:creationId xmlns:a16="http://schemas.microsoft.com/office/drawing/2014/main" id="{76842DFD-FD96-5D4F-933D-871684AEB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48" y="1624288"/>
            <a:ext cx="7559703" cy="444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 2020 shooting-related homicide in Washington, D.C.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 Gun and magazine recovered as evidence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 Gun: </a:t>
            </a:r>
            <a:r>
              <a:rPr lang="en-US" altLang="en-US" b="1" dirty="0">
                <a:solidFill>
                  <a:srgbClr val="0432FF"/>
                </a:solidFill>
                <a:latin typeface="+mn-lt"/>
              </a:rPr>
              <a:t>6% component 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of a </a:t>
            </a:r>
            <a:r>
              <a:rPr lang="en-US" altLang="en-US" b="1" dirty="0">
                <a:solidFill>
                  <a:srgbClr val="0432FF"/>
                </a:solidFill>
                <a:latin typeface="+mn-lt"/>
              </a:rPr>
              <a:t>three-person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 mixture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432FF"/>
                </a:solidFill>
                <a:latin typeface="+mn-lt"/>
              </a:rPr>
              <a:t>log(LR)= -7.86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, log(ER)= -11.18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 Magazine: </a:t>
            </a:r>
            <a:r>
              <a:rPr lang="en-US" altLang="en-US" b="1" dirty="0">
                <a:solidFill>
                  <a:srgbClr val="0432FF"/>
                </a:solidFill>
                <a:latin typeface="+mn-lt"/>
              </a:rPr>
              <a:t>2% component 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of a </a:t>
            </a:r>
            <a:r>
              <a:rPr lang="en-US" altLang="en-US" b="1" dirty="0">
                <a:solidFill>
                  <a:srgbClr val="0432FF"/>
                </a:solidFill>
                <a:latin typeface="+mn-lt"/>
              </a:rPr>
              <a:t>four-person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 mixture</a:t>
            </a:r>
          </a:p>
          <a:p>
            <a:pPr lvl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rgbClr val="0432FF"/>
                </a:solidFill>
                <a:latin typeface="+mn-lt"/>
              </a:rPr>
              <a:t>log(LR)= -11.21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, log(ER)= -14.54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 Federal prosecutor requested </a:t>
            </a:r>
            <a:r>
              <a:rPr lang="en-US" altLang="en-US" i="1" dirty="0">
                <a:solidFill>
                  <a:srgbClr val="0432FF"/>
                </a:solidFill>
                <a:latin typeface="+mn-lt"/>
              </a:rPr>
              <a:t>Daubert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 hearing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 Typical defense expert attack: old-style binary logic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 </a:t>
            </a:r>
            <a:r>
              <a:rPr lang="en-US" altLang="en-US" dirty="0" err="1">
                <a:solidFill>
                  <a:srgbClr val="0432FF"/>
                </a:solidFill>
                <a:latin typeface="+mn-lt"/>
              </a:rPr>
              <a:t>TrueAllele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 won “on the papers”, no hearing needed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399;p18">
            <a:extLst>
              <a:ext uri="{FF2B5EF4-FFF2-40B4-BE49-F238E27FC236}">
                <a16:creationId xmlns:a16="http://schemas.microsoft.com/office/drawing/2014/main" id="{AB35DF36-A3F0-CD48-84F6-E53484E0B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5982" y="263525"/>
            <a:ext cx="8124404" cy="774700"/>
          </a:xfrm>
        </p:spPr>
        <p:txBody>
          <a:bodyPr lIns="68569" tIns="34275" rIns="68569" bIns="34275"/>
          <a:lstStyle/>
          <a:p>
            <a:pPr>
              <a:lnSpc>
                <a:spcPct val="90000"/>
              </a:lnSpc>
              <a:buClr>
                <a:srgbClr val="FFFFFF"/>
              </a:buClr>
              <a:buSzPts val="4000"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Take JFS 2015 out of context</a:t>
            </a:r>
          </a:p>
        </p:txBody>
      </p:sp>
      <p:sp>
        <p:nvSpPr>
          <p:cNvPr id="400" name="Google Shape;400;p18">
            <a:extLst>
              <a:ext uri="{FF2B5EF4-FFF2-40B4-BE49-F238E27FC236}">
                <a16:creationId xmlns:a16="http://schemas.microsoft.com/office/drawing/2014/main" id="{CF7A277B-3256-5B47-9DDF-7B67E09AD30B}"/>
              </a:ext>
            </a:extLst>
          </p:cNvPr>
          <p:cNvSpPr/>
          <p:nvPr/>
        </p:nvSpPr>
        <p:spPr>
          <a:xfrm>
            <a:off x="0" y="3290888"/>
            <a:ext cx="9144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8">
            <a:extLst>
              <a:ext uri="{FF2B5EF4-FFF2-40B4-BE49-F238E27FC236}">
                <a16:creationId xmlns:a16="http://schemas.microsoft.com/office/drawing/2014/main" id="{98DE54C8-D969-AB45-A0EB-50C3451A5C44}"/>
              </a:ext>
            </a:extLst>
          </p:cNvPr>
          <p:cNvSpPr/>
          <p:nvPr/>
        </p:nvSpPr>
        <p:spPr>
          <a:xfrm>
            <a:off x="0" y="719138"/>
            <a:ext cx="9144000" cy="27622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18">
            <a:extLst>
              <a:ext uri="{FF2B5EF4-FFF2-40B4-BE49-F238E27FC236}">
                <a16:creationId xmlns:a16="http://schemas.microsoft.com/office/drawing/2014/main" id="{7E21E696-5DC5-AE40-86C5-FC8A5E080C23}"/>
              </a:ext>
            </a:extLst>
          </p:cNvPr>
          <p:cNvSpPr txBox="1"/>
          <p:nvPr/>
        </p:nvSpPr>
        <p:spPr>
          <a:xfrm>
            <a:off x="1023937" y="1450976"/>
            <a:ext cx="7096125" cy="866775"/>
          </a:xfrm>
          <a:prstGeom prst="rect">
            <a:avLst/>
          </a:prstGeom>
          <a:noFill/>
          <a:ln>
            <a:noFill/>
          </a:ln>
        </p:spPr>
        <p:txBody>
          <a:bodyPr spcFirstLastPara="1" lIns="68569" tIns="34275" rIns="68569" bIns="34275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defRPr/>
            </a:pPr>
            <a:r>
              <a:rPr lang="en-US" sz="2800" b="1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Binary error rate (LR &lt;&gt; 1)</a:t>
            </a:r>
          </a:p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2800"/>
              <a:defRPr/>
            </a:pPr>
            <a:r>
              <a:rPr lang="en-US" sz="2800" dirty="0">
                <a:solidFill>
                  <a:srgbClr val="7030A0"/>
                </a:solidFill>
                <a:latin typeface="+mn-lt"/>
                <a:ea typeface="Calibri"/>
                <a:cs typeface="Calibri"/>
                <a:sym typeface="Calibri"/>
              </a:rPr>
              <a:t>in the case software version</a:t>
            </a:r>
            <a:endParaRPr sz="2800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404" name="Google Shape;404;p18">
            <a:extLst>
              <a:ext uri="{FF2B5EF4-FFF2-40B4-BE49-F238E27FC236}">
                <a16:creationId xmlns:a16="http://schemas.microsoft.com/office/drawing/2014/main" id="{F0DA59CC-E02A-0049-9534-D05465E2C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717435"/>
              </p:ext>
            </p:extLst>
          </p:nvPr>
        </p:nvGraphicFramePr>
        <p:xfrm>
          <a:off x="1122362" y="2514157"/>
          <a:ext cx="6997700" cy="1714244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577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29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3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N=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Mixture Range %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count for LR&lt;1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 dirty="0"/>
                        <a:t>% for LR&lt;1</a:t>
                      </a:r>
                      <a:endParaRPr sz="24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0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20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1­–5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7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35%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17</a:t>
                      </a:r>
                      <a:endParaRPr sz="2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5–10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0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 dirty="0">
                          <a:solidFill>
                            <a:srgbClr val="7030A0"/>
                          </a:solidFill>
                        </a:rPr>
                        <a:t>0%</a:t>
                      </a:r>
                      <a:endParaRPr sz="2800" u="none" strike="noStrike" cap="none" dirty="0">
                        <a:solidFill>
                          <a:srgbClr val="7030A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1441" marR="5144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CA23F1-3DAF-B9F7-CC57-DB4647FC2924}"/>
              </a:ext>
            </a:extLst>
          </p:cNvPr>
          <p:cNvSpPr txBox="1"/>
          <p:nvPr/>
        </p:nvSpPr>
        <p:spPr>
          <a:xfrm>
            <a:off x="1023261" y="4860534"/>
            <a:ext cx="742382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Binary error rates are simplistic and irrelevant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The likelihood ratio is quantitative</a:t>
            </a:r>
          </a:p>
          <a:p>
            <a:pPr marL="457200" indent="-457200">
              <a:buAutoNum type="arabicPeriod"/>
            </a:pPr>
            <a:r>
              <a:rPr lang="en-US" sz="2800" dirty="0">
                <a:solidFill>
                  <a:srgbClr val="0432FF"/>
                </a:solidFill>
              </a:rPr>
              <a:t>Error rate depends on LR magnitude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0">
            <a:extLst>
              <a:ext uri="{FF2B5EF4-FFF2-40B4-BE49-F238E27FC236}">
                <a16:creationId xmlns:a16="http://schemas.microsoft.com/office/drawing/2014/main" id="{96295966-0040-8F43-B9F0-2EACB4C4953C}"/>
              </a:ext>
            </a:extLst>
          </p:cNvPr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lIns="68569" tIns="34275" rIns="68569" bIns="34275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63" name="Google Shape;399;p18">
            <a:extLst>
              <a:ext uri="{FF2B5EF4-FFF2-40B4-BE49-F238E27FC236}">
                <a16:creationId xmlns:a16="http://schemas.microsoft.com/office/drawing/2014/main" id="{887F1A66-C544-C146-9C3F-C9EB1083A6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3938" y="263525"/>
            <a:ext cx="7423150" cy="774700"/>
          </a:xfrm>
        </p:spPr>
        <p:txBody>
          <a:bodyPr lIns="68569" tIns="34275" rIns="68569" bIns="34275"/>
          <a:lstStyle/>
          <a:p>
            <a:pPr>
              <a:lnSpc>
                <a:spcPct val="90000"/>
              </a:lnSpc>
              <a:buClr>
                <a:srgbClr val="FFFFFF"/>
              </a:buClr>
              <a:buSzPts val="4000"/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Error rate depends on LR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E3117C-E105-BD48-B858-DEB588D1DD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027270"/>
              </p:ext>
            </p:extLst>
          </p:nvPr>
        </p:nvGraphicFramePr>
        <p:xfrm>
          <a:off x="1123606" y="1717709"/>
          <a:ext cx="6599237" cy="4463199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1245883">
                  <a:extLst>
                    <a:ext uri="{9D8B030D-6E8A-4147-A177-3AD203B41FA5}">
                      <a16:colId xmlns:a16="http://schemas.microsoft.com/office/drawing/2014/main" val="3963276653"/>
                    </a:ext>
                  </a:extLst>
                </a:gridCol>
                <a:gridCol w="1701579">
                  <a:extLst>
                    <a:ext uri="{9D8B030D-6E8A-4147-A177-3AD203B41FA5}">
                      <a16:colId xmlns:a16="http://schemas.microsoft.com/office/drawing/2014/main" val="356013334"/>
                    </a:ext>
                  </a:extLst>
                </a:gridCol>
                <a:gridCol w="79513">
                  <a:extLst>
                    <a:ext uri="{9D8B030D-6E8A-4147-A177-3AD203B41FA5}">
                      <a16:colId xmlns:a16="http://schemas.microsoft.com/office/drawing/2014/main" val="3109333495"/>
                    </a:ext>
                  </a:extLst>
                </a:gridCol>
                <a:gridCol w="1723686">
                  <a:extLst>
                    <a:ext uri="{9D8B030D-6E8A-4147-A177-3AD203B41FA5}">
                      <a16:colId xmlns:a16="http://schemas.microsoft.com/office/drawing/2014/main" val="1516962153"/>
                    </a:ext>
                  </a:extLst>
                </a:gridCol>
                <a:gridCol w="41504">
                  <a:extLst>
                    <a:ext uri="{9D8B030D-6E8A-4147-A177-3AD203B41FA5}">
                      <a16:colId xmlns:a16="http://schemas.microsoft.com/office/drawing/2014/main" val="4131308478"/>
                    </a:ext>
                  </a:extLst>
                </a:gridCol>
                <a:gridCol w="1807072">
                  <a:extLst>
                    <a:ext uri="{9D8B030D-6E8A-4147-A177-3AD203B41FA5}">
                      <a16:colId xmlns:a16="http://schemas.microsoft.com/office/drawing/2014/main" val="4120587752"/>
                    </a:ext>
                  </a:extLst>
                </a:gridCol>
              </a:tblGrid>
              <a:tr h="6651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Source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>
                          <a:effectLst/>
                        </a:rPr>
                        <a:t>Mixture Weight 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log(LR)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u="none" strike="noStrike" dirty="0">
                          <a:effectLst/>
                        </a:rPr>
                        <a:t>log(ER)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/>
                </a:tc>
                <a:extLst>
                  <a:ext uri="{0D108BD9-81ED-4DB2-BD59-A6C34878D82A}">
                    <a16:rowId xmlns:a16="http://schemas.microsoft.com/office/drawing/2014/main" val="1929883391"/>
                  </a:ext>
                </a:extLst>
              </a:tr>
              <a:tr h="4461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Gun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5.89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-7.86</a:t>
                      </a:r>
                      <a:endParaRPr lang="en-US" sz="2400" b="0" i="0" u="none" strike="noStrike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-11.18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81684"/>
                  </a:ext>
                </a:extLst>
              </a:tr>
              <a:tr h="44610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Magazine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2.40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0432FF"/>
                          </a:solidFill>
                          <a:effectLst/>
                        </a:rPr>
                        <a:t>-11.21</a:t>
                      </a:r>
                      <a:endParaRPr lang="en-US" sz="2400" b="0" i="0" u="none" strike="noStrike" dirty="0">
                        <a:solidFill>
                          <a:srgbClr val="0432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-14.54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6397140"/>
                  </a:ext>
                </a:extLst>
              </a:tr>
              <a:tr h="446105">
                <a:tc rowSpan="7">
                  <a:txBody>
                    <a:bodyPr/>
                    <a:lstStyle/>
                    <a:p>
                      <a:pPr algn="l" rtl="0" fontAlgn="ctr"/>
                      <a:r>
                        <a:rPr lang="en-US" sz="2000" u="none" strike="noStrike" dirty="0">
                          <a:effectLst/>
                        </a:rPr>
                        <a:t> Validation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1.63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-3.49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-6.08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4725871"/>
                  </a:ext>
                </a:extLst>
              </a:tr>
              <a:tr h="44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1.08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-2.61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-3.84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681867952"/>
                  </a:ext>
                </a:extLst>
              </a:tr>
              <a:tr h="44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-2.47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-4.37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9568468"/>
                  </a:ext>
                </a:extLst>
              </a:tr>
              <a:tr h="4461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1.32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-1.40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-3.14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9117820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2.26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-0.60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-2.69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13697292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>
                          <a:effectLst/>
                        </a:rPr>
                        <a:t>1.65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-0.54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-2.37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14861544"/>
                  </a:ext>
                </a:extLst>
              </a:tr>
              <a:tr h="257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1.40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-0.15</a:t>
                      </a:r>
                      <a:endParaRPr lang="en-US" sz="2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>
                          <a:effectLst/>
                        </a:rPr>
                        <a:t>-2.53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52" marR="8052" marT="8052" marB="0"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90732206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C13F6-37EC-6749-9A09-31C660871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63" y="1471613"/>
            <a:ext cx="6340968" cy="5074920"/>
          </a:xfrm>
          <a:prstGeom prst="rect">
            <a:avLst/>
          </a:prstGeom>
        </p:spPr>
      </p:pic>
      <p:sp>
        <p:nvSpPr>
          <p:cNvPr id="38913" name="Title 1">
            <a:extLst>
              <a:ext uri="{FF2B5EF4-FFF2-40B4-BE49-F238E27FC236}">
                <a16:creationId xmlns:a16="http://schemas.microsoft.com/office/drawing/2014/main" id="{B3EF6873-DA5E-9A4A-9469-9C6F1A761C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Gun Distributions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BF2749-A55A-FADE-DEB7-9079723ACB57}"/>
              </a:ext>
            </a:extLst>
          </p:cNvPr>
          <p:cNvSpPr txBox="1"/>
          <p:nvPr/>
        </p:nvSpPr>
        <p:spPr>
          <a:xfrm>
            <a:off x="5713371" y="1504684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C32A98-BAE8-BD28-B080-03DE4936BD6E}"/>
              </a:ext>
            </a:extLst>
          </p:cNvPr>
          <p:cNvSpPr txBox="1"/>
          <p:nvPr/>
        </p:nvSpPr>
        <p:spPr>
          <a:xfrm>
            <a:off x="2667483" y="1504684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Noncontributor</a:t>
            </a:r>
          </a:p>
        </p:txBody>
      </p:sp>
    </p:spTree>
    <p:extLst>
      <p:ext uri="{BB962C8B-B14F-4D97-AF65-F5344CB8AC3E}">
        <p14:creationId xmlns:p14="http://schemas.microsoft.com/office/powerpoint/2010/main" val="937412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272F20-04F8-E744-8D02-FB4570F87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763" y="1471613"/>
            <a:ext cx="6340968" cy="5074920"/>
          </a:xfrm>
          <a:prstGeom prst="rect">
            <a:avLst/>
          </a:prstGeom>
        </p:spPr>
      </p:pic>
      <p:sp>
        <p:nvSpPr>
          <p:cNvPr id="39938" name="Title 1">
            <a:extLst>
              <a:ext uri="{FF2B5EF4-FFF2-40B4-BE49-F238E27FC236}">
                <a16:creationId xmlns:a16="http://schemas.microsoft.com/office/drawing/2014/main" id="{67AD3A90-4F26-914D-B89F-99B5FB8C8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Magazine Distributions</a:t>
            </a: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1EF459-0973-69B4-8EF8-7E97C3670969}"/>
              </a:ext>
            </a:extLst>
          </p:cNvPr>
          <p:cNvSpPr txBox="1"/>
          <p:nvPr/>
        </p:nvSpPr>
        <p:spPr>
          <a:xfrm>
            <a:off x="5713371" y="1504684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Contributor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DB815-9F94-1F06-D2C4-7AE1E603A9B4}"/>
              </a:ext>
            </a:extLst>
          </p:cNvPr>
          <p:cNvSpPr txBox="1"/>
          <p:nvPr/>
        </p:nvSpPr>
        <p:spPr>
          <a:xfrm>
            <a:off x="2667483" y="1504684"/>
            <a:ext cx="2545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Noncontributor</a:t>
            </a:r>
          </a:p>
        </p:txBody>
      </p:sp>
    </p:spTree>
    <p:extLst>
      <p:ext uri="{BB962C8B-B14F-4D97-AF65-F5344CB8AC3E}">
        <p14:creationId xmlns:p14="http://schemas.microsoft.com/office/powerpoint/2010/main" val="976330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DA65D087-82E4-584B-A53E-1321E7813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1739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39938" name="TextBox 2">
            <a:extLst>
              <a:ext uri="{FF2B5EF4-FFF2-40B4-BE49-F238E27FC236}">
                <a16:creationId xmlns:a16="http://schemas.microsoft.com/office/drawing/2014/main" id="{5CBEA637-C5A9-9D41-8DC2-B39BE582F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28" y="3133209"/>
            <a:ext cx="8911143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None/>
            </a:pPr>
            <a:r>
              <a:rPr lang="en-US" altLang="en-US" sz="2400" dirty="0">
                <a:solidFill>
                  <a:srgbClr val="0432FF"/>
                </a:solidFill>
              </a:rPr>
              <a:t>1. Use a fully Bayesian model on all the STR data (no AT)</a:t>
            </a:r>
          </a:p>
          <a:p>
            <a:pPr>
              <a:buNone/>
            </a:pPr>
            <a:r>
              <a:rPr lang="en-US" altLang="en-US" sz="2400" dirty="0">
                <a:solidFill>
                  <a:srgbClr val="0432FF"/>
                </a:solidFill>
              </a:rPr>
              <a:t>2. Have </a:t>
            </a:r>
            <a:r>
              <a:rPr lang="en-US" altLang="en-US" sz="2400" dirty="0" err="1">
                <a:solidFill>
                  <a:srgbClr val="0432FF"/>
                </a:solidFill>
              </a:rPr>
              <a:t>TrueAllele</a:t>
            </a:r>
            <a:r>
              <a:rPr lang="en-US" altLang="en-US" sz="2400" dirty="0">
                <a:solidFill>
                  <a:srgbClr val="0432FF"/>
                </a:solidFill>
              </a:rPr>
              <a:t> separate mixtures into contributor genotypes</a:t>
            </a:r>
          </a:p>
          <a:p>
            <a:pPr>
              <a:buNone/>
            </a:pPr>
            <a:r>
              <a:rPr lang="en-US" altLang="en-US" sz="2400" dirty="0">
                <a:solidFill>
                  <a:srgbClr val="0432FF"/>
                </a:solidFill>
              </a:rPr>
              <a:t>3. Report all LRs, both inclusionary and exclusionary (no RT)</a:t>
            </a:r>
          </a:p>
          <a:p>
            <a:pPr>
              <a:buNone/>
            </a:pPr>
            <a:r>
              <a:rPr lang="en-US" altLang="en-US" sz="2400" dirty="0">
                <a:solidFill>
                  <a:srgbClr val="0432FF"/>
                </a:solidFill>
              </a:rPr>
              <a:t>4. Use Distribution to report ER (frequency context) for every LR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2661823-D808-2E2E-1503-19BCB16A9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6248401"/>
            <a:ext cx="3110921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CA8B57-88B4-77B2-021A-424F1B8B55A7}"/>
              </a:ext>
            </a:extLst>
          </p:cNvPr>
          <p:cNvSpPr txBox="1"/>
          <p:nvPr/>
        </p:nvSpPr>
        <p:spPr>
          <a:xfrm>
            <a:off x="1180974" y="1569651"/>
            <a:ext cx="67820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2800" dirty="0">
                <a:solidFill>
                  <a:srgbClr val="7030A0"/>
                </a:solidFill>
              </a:rPr>
              <a:t>How to always report</a:t>
            </a:r>
          </a:p>
          <a:p>
            <a:pPr algn="ctr"/>
            <a:r>
              <a:rPr lang="en-US" altLang="en-US" sz="2800" dirty="0">
                <a:solidFill>
                  <a:srgbClr val="7030A0"/>
                </a:solidFill>
              </a:rPr>
              <a:t>the true information from DNA evidence?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8EF11FB1-BBE3-874B-BA4D-6D1E82B0E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Questions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FF6A0646-BAF8-1845-8EFA-A8F39E78D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83" y="1800720"/>
            <a:ext cx="7989833" cy="340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432FF"/>
                </a:solidFill>
              </a:rPr>
              <a:t>What about individual evidence genotypes? 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432FF"/>
                </a:solidFill>
              </a:rPr>
              <a:t>How do we construct LR distributions?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432FF"/>
                </a:solidFill>
              </a:rPr>
              <a:t>How do we get error rates from them?</a:t>
            </a:r>
          </a:p>
          <a:p>
            <a:pPr>
              <a:lnSpc>
                <a:spcPct val="200000"/>
              </a:lnSpc>
              <a:buFont typeface="Arial" panose="020B0604020202020204" pitchFamily="34" charset="0"/>
              <a:buAutoNum type="arabicPeriod"/>
            </a:pPr>
            <a:r>
              <a:rPr lang="en-US" altLang="en-US" sz="2800" dirty="0">
                <a:solidFill>
                  <a:srgbClr val="0432FF"/>
                </a:solidFill>
              </a:rPr>
              <a:t>How do we report a LR’s error rate?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5527DBED-7A9D-384A-86D7-CBD4B20AB9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US v Curtis Johnson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AFB464B-1803-9F43-A8A6-5E6C62562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910674"/>
            <a:ext cx="880745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+mn-lt"/>
              </a:rPr>
              <a:t>In 2013, men robbed an armored truck outside a New Orleans bank, killing the truck guard in a shootout.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+mn-lt"/>
              </a:rPr>
              <a:t>A bandana was collected from the crime scene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  <a:latin typeface="+mn-lt"/>
              </a:rPr>
              <a:t>A 70 </a:t>
            </a:r>
            <a:r>
              <a:rPr lang="en-US" altLang="en-US" dirty="0" err="1">
                <a:solidFill>
                  <a:srgbClr val="0432FF"/>
                </a:solidFill>
                <a:latin typeface="+mn-lt"/>
              </a:rPr>
              <a:t>pg</a:t>
            </a:r>
            <a:r>
              <a:rPr lang="en-US" altLang="en-US" dirty="0">
                <a:solidFill>
                  <a:srgbClr val="0432FF"/>
                </a:solidFill>
                <a:latin typeface="+mn-lt"/>
              </a:rPr>
              <a:t> sample was a three-person mixture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432FF"/>
                </a:solidFill>
                <a:latin typeface="+mn-lt"/>
              </a:rPr>
              <a:t>TrueAllele</a:t>
            </a:r>
            <a:r>
              <a:rPr lang="en-US" dirty="0">
                <a:solidFill>
                  <a:srgbClr val="0432FF"/>
                </a:solidFill>
                <a:latin typeface="+mn-lt"/>
              </a:rPr>
              <a:t> separated out bandana genotypes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+mn-lt"/>
              </a:rPr>
              <a:t>Comparing a 27% contributor with Johnson, </a:t>
            </a:r>
            <a:r>
              <a:rPr lang="en-US" b="1" dirty="0">
                <a:solidFill>
                  <a:srgbClr val="0432FF"/>
                </a:solidFill>
                <a:latin typeface="+mn-lt"/>
              </a:rPr>
              <a:t>LR = 200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+mn-lt"/>
              </a:rPr>
              <a:t>2021 </a:t>
            </a:r>
            <a:r>
              <a:rPr lang="en-US" dirty="0">
                <a:solidFill>
                  <a:srgbClr val="0432FF"/>
                </a:solidFill>
              </a:rPr>
              <a:t>–</a:t>
            </a:r>
            <a:r>
              <a:rPr lang="en-US" dirty="0">
                <a:solidFill>
                  <a:srgbClr val="0432FF"/>
                </a:solidFill>
                <a:latin typeface="+mn-lt"/>
              </a:rPr>
              <a:t> </a:t>
            </a:r>
            <a:r>
              <a:rPr lang="en-US" i="1" dirty="0">
                <a:solidFill>
                  <a:srgbClr val="0432FF"/>
                </a:solidFill>
                <a:latin typeface="+mn-lt"/>
              </a:rPr>
              <a:t>Daubert</a:t>
            </a:r>
            <a:r>
              <a:rPr lang="en-US" dirty="0">
                <a:solidFill>
                  <a:srgbClr val="0432FF"/>
                </a:solidFill>
                <a:latin typeface="+mn-lt"/>
              </a:rPr>
              <a:t> hearing, </a:t>
            </a:r>
            <a:r>
              <a:rPr lang="en-US" dirty="0" err="1">
                <a:solidFill>
                  <a:srgbClr val="0432FF"/>
                </a:solidFill>
                <a:latin typeface="+mn-lt"/>
              </a:rPr>
              <a:t>TrueAllele</a:t>
            </a:r>
            <a:r>
              <a:rPr lang="en-US" dirty="0">
                <a:solidFill>
                  <a:srgbClr val="0432FF"/>
                </a:solidFill>
                <a:latin typeface="+mn-lt"/>
              </a:rPr>
              <a:t> admitted, first trial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  <a:latin typeface="+mn-lt"/>
              </a:rPr>
              <a:t>2022 – Second trial, guilty verdict, 50-year sentence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40D6-07AF-A591-5A48-F7E578237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57" y="326378"/>
            <a:ext cx="8715122" cy="1143000"/>
          </a:xfrm>
        </p:spPr>
        <p:txBody>
          <a:bodyPr/>
          <a:lstStyle/>
          <a:p>
            <a:r>
              <a:rPr lang="en-US" dirty="0"/>
              <a:t> How to form LR distributions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0777-1A92-1BB7-49FF-00A8C70EA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588" y="1568771"/>
            <a:ext cx="5236733" cy="31981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4216A-EEB2-6B1E-1EBA-9AC748F0A092}"/>
              </a:ext>
            </a:extLst>
          </p:cNvPr>
          <p:cNvSpPr txBox="1"/>
          <p:nvPr/>
        </p:nvSpPr>
        <p:spPr>
          <a:xfrm>
            <a:off x="1969043" y="5980683"/>
            <a:ext cx="5205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432FF"/>
                </a:solidFill>
              </a:rPr>
              <a:t>TrueAllele</a:t>
            </a:r>
            <a:r>
              <a:rPr lang="en-US" baseline="30000" dirty="0">
                <a:solidFill>
                  <a:srgbClr val="0432FF"/>
                </a:solidFill>
              </a:rPr>
              <a:t>®</a:t>
            </a:r>
            <a:r>
              <a:rPr lang="en-US" dirty="0">
                <a:solidFill>
                  <a:srgbClr val="0432FF"/>
                </a:solidFill>
              </a:rPr>
              <a:t> </a:t>
            </a:r>
            <a:r>
              <a:rPr lang="en-US" dirty="0" err="1">
                <a:solidFill>
                  <a:srgbClr val="0432FF"/>
                </a:solidFill>
              </a:rPr>
              <a:t>VUIer</a:t>
            </a:r>
            <a:r>
              <a:rPr lang="en-US" dirty="0">
                <a:solidFill>
                  <a:srgbClr val="0432FF"/>
                </a:solidFill>
              </a:rPr>
              <a:t>™ Distribution 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49DE30-90F7-DE49-A573-7F0AEA47BFF4}"/>
              </a:ext>
            </a:extLst>
          </p:cNvPr>
          <p:cNvSpPr txBox="1"/>
          <p:nvPr/>
        </p:nvSpPr>
        <p:spPr>
          <a:xfrm>
            <a:off x="2478263" y="5142981"/>
            <a:ext cx="4403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Complete, fast, easy, accurate</a:t>
            </a:r>
          </a:p>
        </p:txBody>
      </p:sp>
    </p:spTree>
    <p:extLst>
      <p:ext uri="{BB962C8B-B14F-4D97-AF65-F5344CB8AC3E}">
        <p14:creationId xmlns:p14="http://schemas.microsoft.com/office/powerpoint/2010/main" val="3548349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A8143D89-4A17-FC49-AD05-82E830E95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Reporting LR error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3DC07-639A-4646-9BFE-1704BB722711}"/>
              </a:ext>
            </a:extLst>
          </p:cNvPr>
          <p:cNvSpPr txBox="1"/>
          <p:nvPr/>
        </p:nvSpPr>
        <p:spPr>
          <a:xfrm>
            <a:off x="842341" y="1976519"/>
            <a:ext cx="7459317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432FF"/>
                </a:solidFill>
              </a:rPr>
              <a:t>A match between the bandana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432FF"/>
                </a:solidFill>
              </a:rPr>
              <a:t>and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432FF"/>
                </a:solidFill>
              </a:rPr>
              <a:t>Johnson is 200 times more probable than coincidence. </a:t>
            </a:r>
          </a:p>
          <a:p>
            <a:pPr>
              <a:defRPr/>
            </a:pP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For a match strength of 200, only 1 in 4.1 thousand people would match as strongly.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14B91A-E425-DB37-C64A-C1A71DC4D0B9}"/>
              </a:ext>
            </a:extLst>
          </p:cNvPr>
          <p:cNvSpPr txBox="1"/>
          <p:nvPr/>
        </p:nvSpPr>
        <p:spPr>
          <a:xfrm>
            <a:off x="3230926" y="4813919"/>
            <a:ext cx="268214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ER ≤ 1/LR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1/4100 ≤ 1/200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DE0F2-F4EF-786B-BAE6-D7D8D3865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077A09CE-2B16-97FC-2E7A-C8C46B8EA1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5312"/>
            <a:ext cx="91440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Question</a:t>
            </a:r>
          </a:p>
        </p:txBody>
      </p:sp>
      <p:sp>
        <p:nvSpPr>
          <p:cNvPr id="18434" name="TextBox 1">
            <a:extLst>
              <a:ext uri="{FF2B5EF4-FFF2-40B4-BE49-F238E27FC236}">
                <a16:creationId xmlns:a16="http://schemas.microsoft.com/office/drawing/2014/main" id="{B10DB070-40AC-FC51-082E-4B3892D29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689" y="2286366"/>
            <a:ext cx="6892621" cy="92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lnSpc>
                <a:spcPct val="200000"/>
              </a:lnSpc>
            </a:pPr>
            <a:r>
              <a:rPr lang="en-US" altLang="en-US" sz="3200" dirty="0">
                <a:solidFill>
                  <a:srgbClr val="0432FF"/>
                </a:solidFill>
              </a:rPr>
              <a:t>What about </a:t>
            </a:r>
            <a:r>
              <a:rPr lang="en-US" altLang="en-US" sz="3200" i="1" dirty="0">
                <a:solidFill>
                  <a:srgbClr val="0432FF"/>
                </a:solidFill>
              </a:rPr>
              <a:t>exclusionary</a:t>
            </a:r>
            <a:r>
              <a:rPr lang="en-US" altLang="en-US" sz="3200" dirty="0">
                <a:solidFill>
                  <a:srgbClr val="0432FF"/>
                </a:solidFill>
              </a:rPr>
              <a:t> error rates? </a:t>
            </a:r>
          </a:p>
        </p:txBody>
      </p:sp>
    </p:spTree>
    <p:extLst>
      <p:ext uri="{BB962C8B-B14F-4D97-AF65-F5344CB8AC3E}">
        <p14:creationId xmlns:p14="http://schemas.microsoft.com/office/powerpoint/2010/main" val="262089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80C1C2AC-0A52-D349-B2E1-BBD75BCB9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GA v Kerry Robinson</a:t>
            </a:r>
          </a:p>
        </p:txBody>
      </p:sp>
      <p:sp>
        <p:nvSpPr>
          <p:cNvPr id="21506" name="TextBox 2">
            <a:extLst>
              <a:ext uri="{FF2B5EF4-FFF2-40B4-BE49-F238E27FC236}">
                <a16:creationId xmlns:a16="http://schemas.microsoft.com/office/drawing/2014/main" id="{044F6F3A-8149-444F-A927-2803A5F52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52" y="1726598"/>
            <a:ext cx="8432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</a:rPr>
              <a:t>17-year-old Robinson was wrongfully convicted of rape in 2002 and sentenced to 20 years in prison.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432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</a:rPr>
              <a:t>GBI analyzed the vaginal swabs and developed STR data from the three-person mixture.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432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 err="1">
                <a:solidFill>
                  <a:srgbClr val="0432FF"/>
                </a:solidFill>
              </a:rPr>
              <a:t>Cybergenetics</a:t>
            </a:r>
            <a:r>
              <a:rPr lang="en-US" altLang="en-US" dirty="0">
                <a:solidFill>
                  <a:srgbClr val="0432FF"/>
                </a:solidFill>
              </a:rPr>
              <a:t>’ </a:t>
            </a:r>
            <a:r>
              <a:rPr lang="en-US" altLang="en-US" dirty="0" err="1">
                <a:solidFill>
                  <a:srgbClr val="0432FF"/>
                </a:solidFill>
              </a:rPr>
              <a:t>TrueAllele</a:t>
            </a:r>
            <a:r>
              <a:rPr lang="en-US" altLang="en-US" dirty="0">
                <a:solidFill>
                  <a:srgbClr val="0432FF"/>
                </a:solidFill>
              </a:rPr>
              <a:t>: exclusionary </a:t>
            </a:r>
            <a:r>
              <a:rPr lang="en-US" altLang="en-US" b="1" dirty="0">
                <a:solidFill>
                  <a:srgbClr val="0432FF"/>
                </a:solidFill>
              </a:rPr>
              <a:t>LR = 1/103</a:t>
            </a:r>
            <a:r>
              <a:rPr lang="en-US" altLang="en-US" dirty="0">
                <a:solidFill>
                  <a:srgbClr val="0432FF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dirty="0">
              <a:solidFill>
                <a:srgbClr val="0432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432FF"/>
                </a:solidFill>
              </a:rPr>
              <a:t>Based on this new exculpatory DNA evidence, court vacated Robinson's conviction and he was released.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A4B2A7DA-1AC0-FB49-8896-2871C6A34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42888"/>
            <a:ext cx="77724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Reporting LR error rate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397A-33CE-AE40-909E-D3635F65DB9C}"/>
              </a:ext>
            </a:extLst>
          </p:cNvPr>
          <p:cNvSpPr txBox="1"/>
          <p:nvPr/>
        </p:nvSpPr>
        <p:spPr>
          <a:xfrm>
            <a:off x="382311" y="1976519"/>
            <a:ext cx="837937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0432FF"/>
                </a:solidFill>
              </a:rPr>
              <a:t>A match between the vaginal swabs and Robinson is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800" dirty="0">
                <a:solidFill>
                  <a:srgbClr val="0432FF"/>
                </a:solidFill>
              </a:rPr>
              <a:t>103 times </a:t>
            </a:r>
            <a:r>
              <a:rPr lang="en-US" sz="2800" i="1" dirty="0">
                <a:solidFill>
                  <a:srgbClr val="0432FF"/>
                </a:solidFill>
              </a:rPr>
              <a:t>less </a:t>
            </a:r>
            <a:r>
              <a:rPr lang="en-US" sz="2800" dirty="0">
                <a:solidFill>
                  <a:srgbClr val="0432FF"/>
                </a:solidFill>
              </a:rPr>
              <a:t>probable than coincidence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. 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For an exclusionary statistic of one over 103, only 1 in 3,730 people would be excluded as strongly.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CF7016-1A48-F46C-AB52-D2A6A7CA66C4}"/>
              </a:ext>
            </a:extLst>
          </p:cNvPr>
          <p:cNvSpPr txBox="1"/>
          <p:nvPr/>
        </p:nvSpPr>
        <p:spPr>
          <a:xfrm>
            <a:off x="3280619" y="4813919"/>
            <a:ext cx="25827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</a:rPr>
              <a:t>ER ≤ LR</a:t>
            </a:r>
          </a:p>
          <a:p>
            <a:pPr algn="ctr"/>
            <a:r>
              <a:rPr lang="en-US" sz="2800" dirty="0">
                <a:solidFill>
                  <a:srgbClr val="7030A0"/>
                </a:solidFill>
              </a:rPr>
              <a:t>1/3730 ≤ 1/103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22019</TotalTime>
  <Words>1151</Words>
  <Application>Microsoft Macintosh PowerPoint</Application>
  <PresentationFormat>On-screen Show (4:3)</PresentationFormat>
  <Paragraphs>271</Paragraphs>
  <Slides>28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ＭＳ Ｐゴシック</vt:lpstr>
      <vt:lpstr>Arial</vt:lpstr>
      <vt:lpstr>ArialMT</vt:lpstr>
      <vt:lpstr>Calibri</vt:lpstr>
      <vt:lpstr>Times</vt:lpstr>
      <vt:lpstr>Times New Roman</vt:lpstr>
      <vt:lpstr>Blank Presentation</vt:lpstr>
      <vt:lpstr>Worksheet</vt:lpstr>
      <vt:lpstr>LR Distributions and Error Rates</vt:lpstr>
      <vt:lpstr>Noncontributor Distribution</vt:lpstr>
      <vt:lpstr>Questions</vt:lpstr>
      <vt:lpstr>US v Curtis Johnson</vt:lpstr>
      <vt:lpstr> How to form LR distributions</vt:lpstr>
      <vt:lpstr>Reporting LR error rate</vt:lpstr>
      <vt:lpstr>Question</vt:lpstr>
      <vt:lpstr>GA v Kerry Robinson</vt:lpstr>
      <vt:lpstr>Reporting LR error rate</vt:lpstr>
      <vt:lpstr>Question</vt:lpstr>
      <vt:lpstr>Noncontributor Distribution</vt:lpstr>
      <vt:lpstr>False Positive Rate</vt:lpstr>
      <vt:lpstr>Questions</vt:lpstr>
      <vt:lpstr>Low ER of sister LR distributions</vt:lpstr>
      <vt:lpstr>Question</vt:lpstr>
      <vt:lpstr>Answer</vt:lpstr>
      <vt:lpstr>Question</vt:lpstr>
      <vt:lpstr>US v Alejandro Sandoval</vt:lpstr>
      <vt:lpstr>Question</vt:lpstr>
      <vt:lpstr>JFS 2015</vt:lpstr>
      <vt:lpstr>Unattainable “zero error”</vt:lpstr>
      <vt:lpstr>Question</vt:lpstr>
      <vt:lpstr>US v Ravel Mills</vt:lpstr>
      <vt:lpstr>Take JFS 2015 out of context</vt:lpstr>
      <vt:lpstr>Error rate depends on LR</vt:lpstr>
      <vt:lpstr>Gun Distributions</vt:lpstr>
      <vt:lpstr>Magazine Distributions</vt:lpstr>
      <vt:lpstr>Conclusions</vt:lpstr>
    </vt:vector>
  </TitlesOfParts>
  <Company>Cybergenetics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TrueAllele® Casework</dc:title>
  <cp:lastModifiedBy>Matt Legler</cp:lastModifiedBy>
  <cp:revision>2499</cp:revision>
  <cp:lastPrinted>2025-02-17T14:13:26Z</cp:lastPrinted>
  <dcterms:modified xsi:type="dcterms:W3CDTF">2025-02-17T14:13:36Z</dcterms:modified>
</cp:coreProperties>
</file>